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68" r:id="rId7"/>
    <p:sldId id="272" r:id="rId8"/>
    <p:sldId id="271" r:id="rId9"/>
    <p:sldId id="274" r:id="rId10"/>
    <p:sldId id="275" r:id="rId11"/>
    <p:sldId id="260" r:id="rId12"/>
    <p:sldId id="270" r:id="rId13"/>
    <p:sldId id="263" r:id="rId14"/>
    <p:sldId id="264" r:id="rId15"/>
    <p:sldId id="269" r:id="rId16"/>
    <p:sldId id="265" r:id="rId17"/>
    <p:sldId id="276" r:id="rId18"/>
    <p:sldId id="266"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8D53-EDF5-4DD3-A9B2-8DF99A46A8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DB7B7D-2541-47DF-BC38-3FB9F54407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EBFB52-E1CC-41EE-834B-9A8F64E3B7B0}"/>
              </a:ext>
            </a:extLst>
          </p:cNvPr>
          <p:cNvSpPr>
            <a:spLocks noGrp="1"/>
          </p:cNvSpPr>
          <p:nvPr>
            <p:ph type="dt" sz="half" idx="10"/>
          </p:nvPr>
        </p:nvSpPr>
        <p:spPr/>
        <p:txBody>
          <a:bodyPr/>
          <a:lstStyle/>
          <a:p>
            <a:fld id="{FD92971D-0E45-479E-A148-1D17D7F22B66}" type="datetimeFigureOut">
              <a:rPr lang="en-US" smtClean="0"/>
              <a:t>13/2/2022</a:t>
            </a:fld>
            <a:endParaRPr lang="en-US"/>
          </a:p>
        </p:txBody>
      </p:sp>
      <p:sp>
        <p:nvSpPr>
          <p:cNvPr id="5" name="Footer Placeholder 4">
            <a:extLst>
              <a:ext uri="{FF2B5EF4-FFF2-40B4-BE49-F238E27FC236}">
                <a16:creationId xmlns:a16="http://schemas.microsoft.com/office/drawing/2014/main" id="{3102EF9D-AB11-4F93-BB18-A6896F78C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9FA19B-A1F7-4D3C-A7B1-6828DD65DAC1}"/>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350722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19DA-2B5F-4117-B668-EF0C9AC7EA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A3E9B3-20DC-4640-8A63-1613715C1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EBE7E-936C-4ADB-A90C-DD9316AC8BE0}"/>
              </a:ext>
            </a:extLst>
          </p:cNvPr>
          <p:cNvSpPr>
            <a:spLocks noGrp="1"/>
          </p:cNvSpPr>
          <p:nvPr>
            <p:ph type="dt" sz="half" idx="10"/>
          </p:nvPr>
        </p:nvSpPr>
        <p:spPr/>
        <p:txBody>
          <a:bodyPr/>
          <a:lstStyle/>
          <a:p>
            <a:fld id="{FD92971D-0E45-479E-A148-1D17D7F22B66}" type="datetimeFigureOut">
              <a:rPr lang="en-US" smtClean="0"/>
              <a:t>13/2/2022</a:t>
            </a:fld>
            <a:endParaRPr lang="en-US"/>
          </a:p>
        </p:txBody>
      </p:sp>
      <p:sp>
        <p:nvSpPr>
          <p:cNvPr id="5" name="Footer Placeholder 4">
            <a:extLst>
              <a:ext uri="{FF2B5EF4-FFF2-40B4-BE49-F238E27FC236}">
                <a16:creationId xmlns:a16="http://schemas.microsoft.com/office/drawing/2014/main" id="{C5EE45AD-BFD1-4ED6-B815-E9E97F6C7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8790D-4840-4006-BC30-A4AE723437EA}"/>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117103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40B981-7D9F-43B3-85CE-8A556645C6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1BC8A9-73DB-40D7-A9B8-7DCAA52CA0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F4415-2717-480C-BB0A-5A291FDEE20C}"/>
              </a:ext>
            </a:extLst>
          </p:cNvPr>
          <p:cNvSpPr>
            <a:spLocks noGrp="1"/>
          </p:cNvSpPr>
          <p:nvPr>
            <p:ph type="dt" sz="half" idx="10"/>
          </p:nvPr>
        </p:nvSpPr>
        <p:spPr/>
        <p:txBody>
          <a:bodyPr/>
          <a:lstStyle/>
          <a:p>
            <a:fld id="{FD92971D-0E45-479E-A148-1D17D7F22B66}" type="datetimeFigureOut">
              <a:rPr lang="en-US" smtClean="0"/>
              <a:t>13/2/2022</a:t>
            </a:fld>
            <a:endParaRPr lang="en-US"/>
          </a:p>
        </p:txBody>
      </p:sp>
      <p:sp>
        <p:nvSpPr>
          <p:cNvPr id="5" name="Footer Placeholder 4">
            <a:extLst>
              <a:ext uri="{FF2B5EF4-FFF2-40B4-BE49-F238E27FC236}">
                <a16:creationId xmlns:a16="http://schemas.microsoft.com/office/drawing/2014/main" id="{F01A587B-1B43-49F0-85D3-E35B06276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EBCEA-415B-42CA-B415-C62F01EFD6DC}"/>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56642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397B-6B62-4F28-8B15-DDBB2623A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37CBF-4BAE-4829-9FAF-F945EB7E30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70696-AB04-4A2F-BC90-97E8A152978B}"/>
              </a:ext>
            </a:extLst>
          </p:cNvPr>
          <p:cNvSpPr>
            <a:spLocks noGrp="1"/>
          </p:cNvSpPr>
          <p:nvPr>
            <p:ph type="dt" sz="half" idx="10"/>
          </p:nvPr>
        </p:nvSpPr>
        <p:spPr/>
        <p:txBody>
          <a:bodyPr/>
          <a:lstStyle/>
          <a:p>
            <a:fld id="{FD92971D-0E45-479E-A148-1D17D7F22B66}" type="datetimeFigureOut">
              <a:rPr lang="en-US" smtClean="0"/>
              <a:t>13/2/2022</a:t>
            </a:fld>
            <a:endParaRPr lang="en-US"/>
          </a:p>
        </p:txBody>
      </p:sp>
      <p:sp>
        <p:nvSpPr>
          <p:cNvPr id="5" name="Footer Placeholder 4">
            <a:extLst>
              <a:ext uri="{FF2B5EF4-FFF2-40B4-BE49-F238E27FC236}">
                <a16:creationId xmlns:a16="http://schemas.microsoft.com/office/drawing/2014/main" id="{EFD8DA7F-2945-46B4-99AA-448487CFE0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31D8A-D353-4CAC-8BD2-87223616E220}"/>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104699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9AC6F-0218-40D8-884E-EDFA76B2C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A3F808-956D-41BC-82BF-A8FED1454A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0BB69-E1FB-4F6D-BD34-0303DF4B3FC6}"/>
              </a:ext>
            </a:extLst>
          </p:cNvPr>
          <p:cNvSpPr>
            <a:spLocks noGrp="1"/>
          </p:cNvSpPr>
          <p:nvPr>
            <p:ph type="dt" sz="half" idx="10"/>
          </p:nvPr>
        </p:nvSpPr>
        <p:spPr/>
        <p:txBody>
          <a:bodyPr/>
          <a:lstStyle/>
          <a:p>
            <a:fld id="{FD92971D-0E45-479E-A148-1D17D7F22B66}" type="datetimeFigureOut">
              <a:rPr lang="en-US" smtClean="0"/>
              <a:t>13/2/2022</a:t>
            </a:fld>
            <a:endParaRPr lang="en-US"/>
          </a:p>
        </p:txBody>
      </p:sp>
      <p:sp>
        <p:nvSpPr>
          <p:cNvPr id="5" name="Footer Placeholder 4">
            <a:extLst>
              <a:ext uri="{FF2B5EF4-FFF2-40B4-BE49-F238E27FC236}">
                <a16:creationId xmlns:a16="http://schemas.microsoft.com/office/drawing/2014/main" id="{6C11DC7C-DD08-4913-8AAB-00A9CE0CA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74798-31F2-44BB-83E9-7F9D8B596EBD}"/>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141375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7C773-79D9-41B7-940A-7D692497C0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CFF2A-95B0-442C-9FD9-52110FFC13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207E5-FADE-4111-93B2-E4BF011E1C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251F32-52D1-47C6-88F7-CADC33350EB2}"/>
              </a:ext>
            </a:extLst>
          </p:cNvPr>
          <p:cNvSpPr>
            <a:spLocks noGrp="1"/>
          </p:cNvSpPr>
          <p:nvPr>
            <p:ph type="dt" sz="half" idx="10"/>
          </p:nvPr>
        </p:nvSpPr>
        <p:spPr/>
        <p:txBody>
          <a:bodyPr/>
          <a:lstStyle/>
          <a:p>
            <a:fld id="{FD92971D-0E45-479E-A148-1D17D7F22B66}" type="datetimeFigureOut">
              <a:rPr lang="en-US" smtClean="0"/>
              <a:t>13/2/2022</a:t>
            </a:fld>
            <a:endParaRPr lang="en-US"/>
          </a:p>
        </p:txBody>
      </p:sp>
      <p:sp>
        <p:nvSpPr>
          <p:cNvPr id="6" name="Footer Placeholder 5">
            <a:extLst>
              <a:ext uri="{FF2B5EF4-FFF2-40B4-BE49-F238E27FC236}">
                <a16:creationId xmlns:a16="http://schemas.microsoft.com/office/drawing/2014/main" id="{27EFFE9B-29FA-49A8-8C72-93B2CC1661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1954D-6FD7-47DE-8111-1D1E570C4B3E}"/>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230097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8F0B-D4AB-471A-9BC5-6BAE7F623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BBD5AB-4197-44B2-800C-77B663BB2C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E07EBB-45EC-4F05-8092-4C5C05CA19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EAACFB-8B9D-41CD-B506-3B25AF9893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E43C71-1408-4161-86E9-CB2BCBA97F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DEC648-A650-49D4-B686-79B0B879F1D7}"/>
              </a:ext>
            </a:extLst>
          </p:cNvPr>
          <p:cNvSpPr>
            <a:spLocks noGrp="1"/>
          </p:cNvSpPr>
          <p:nvPr>
            <p:ph type="dt" sz="half" idx="10"/>
          </p:nvPr>
        </p:nvSpPr>
        <p:spPr/>
        <p:txBody>
          <a:bodyPr/>
          <a:lstStyle/>
          <a:p>
            <a:fld id="{FD92971D-0E45-479E-A148-1D17D7F22B66}" type="datetimeFigureOut">
              <a:rPr lang="en-US" smtClean="0"/>
              <a:t>13/2/2022</a:t>
            </a:fld>
            <a:endParaRPr lang="en-US"/>
          </a:p>
        </p:txBody>
      </p:sp>
      <p:sp>
        <p:nvSpPr>
          <p:cNvPr id="8" name="Footer Placeholder 7">
            <a:extLst>
              <a:ext uri="{FF2B5EF4-FFF2-40B4-BE49-F238E27FC236}">
                <a16:creationId xmlns:a16="http://schemas.microsoft.com/office/drawing/2014/main" id="{BA4C930C-5235-4EA6-9689-8C2093E05C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652875-19E9-40FA-962F-0F5104EA4FE0}"/>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4124889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0350-AC5B-4149-B7B9-92693805AC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660462-6845-4EC5-BCA1-29A7D6AB55D6}"/>
              </a:ext>
            </a:extLst>
          </p:cNvPr>
          <p:cNvSpPr>
            <a:spLocks noGrp="1"/>
          </p:cNvSpPr>
          <p:nvPr>
            <p:ph type="dt" sz="half" idx="10"/>
          </p:nvPr>
        </p:nvSpPr>
        <p:spPr/>
        <p:txBody>
          <a:bodyPr/>
          <a:lstStyle/>
          <a:p>
            <a:fld id="{FD92971D-0E45-479E-A148-1D17D7F22B66}" type="datetimeFigureOut">
              <a:rPr lang="en-US" smtClean="0"/>
              <a:t>13/2/2022</a:t>
            </a:fld>
            <a:endParaRPr lang="en-US"/>
          </a:p>
        </p:txBody>
      </p:sp>
      <p:sp>
        <p:nvSpPr>
          <p:cNvPr id="4" name="Footer Placeholder 3">
            <a:extLst>
              <a:ext uri="{FF2B5EF4-FFF2-40B4-BE49-F238E27FC236}">
                <a16:creationId xmlns:a16="http://schemas.microsoft.com/office/drawing/2014/main" id="{2B1E3920-E070-4588-90CC-695B10AAF9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658CD6-7D60-4C18-8E25-D9380FFC6191}"/>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24772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52F5E-5F39-4D45-9454-3970CF41964B}"/>
              </a:ext>
            </a:extLst>
          </p:cNvPr>
          <p:cNvSpPr>
            <a:spLocks noGrp="1"/>
          </p:cNvSpPr>
          <p:nvPr>
            <p:ph type="dt" sz="half" idx="10"/>
          </p:nvPr>
        </p:nvSpPr>
        <p:spPr/>
        <p:txBody>
          <a:bodyPr/>
          <a:lstStyle/>
          <a:p>
            <a:fld id="{FD92971D-0E45-479E-A148-1D17D7F22B66}" type="datetimeFigureOut">
              <a:rPr lang="en-US" smtClean="0"/>
              <a:t>13/2/2022</a:t>
            </a:fld>
            <a:endParaRPr lang="en-US"/>
          </a:p>
        </p:txBody>
      </p:sp>
      <p:sp>
        <p:nvSpPr>
          <p:cNvPr id="3" name="Footer Placeholder 2">
            <a:extLst>
              <a:ext uri="{FF2B5EF4-FFF2-40B4-BE49-F238E27FC236}">
                <a16:creationId xmlns:a16="http://schemas.microsoft.com/office/drawing/2014/main" id="{F6B30224-C688-469E-8B42-3CB8D552CD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951CBE-A808-4488-85C9-246508F68FDB}"/>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39307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44EA-9682-4B90-B854-E4FC75654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0BD6EB-DAF4-495F-A3AE-16320688E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A0CF26-5111-4C5C-B522-A03C711B01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D466C5-38EF-4302-95BB-DC2D9F45347D}"/>
              </a:ext>
            </a:extLst>
          </p:cNvPr>
          <p:cNvSpPr>
            <a:spLocks noGrp="1"/>
          </p:cNvSpPr>
          <p:nvPr>
            <p:ph type="dt" sz="half" idx="10"/>
          </p:nvPr>
        </p:nvSpPr>
        <p:spPr/>
        <p:txBody>
          <a:bodyPr/>
          <a:lstStyle/>
          <a:p>
            <a:fld id="{FD92971D-0E45-479E-A148-1D17D7F22B66}" type="datetimeFigureOut">
              <a:rPr lang="en-US" smtClean="0"/>
              <a:t>13/2/2022</a:t>
            </a:fld>
            <a:endParaRPr lang="en-US"/>
          </a:p>
        </p:txBody>
      </p:sp>
      <p:sp>
        <p:nvSpPr>
          <p:cNvPr id="6" name="Footer Placeholder 5">
            <a:extLst>
              <a:ext uri="{FF2B5EF4-FFF2-40B4-BE49-F238E27FC236}">
                <a16:creationId xmlns:a16="http://schemas.microsoft.com/office/drawing/2014/main" id="{E5035AEA-538C-4C7D-8BFF-CE19655CB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F7E48-0563-46CD-B93A-BFD05C2CCE7E}"/>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360775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E64FC-FE42-4B19-8A6B-B59810324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2D6151-5695-4A84-948A-8A25328F24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DC21F2-BD3D-4C8D-A18C-16612786F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3C5553-0290-4E20-A92F-4C0717C60847}"/>
              </a:ext>
            </a:extLst>
          </p:cNvPr>
          <p:cNvSpPr>
            <a:spLocks noGrp="1"/>
          </p:cNvSpPr>
          <p:nvPr>
            <p:ph type="dt" sz="half" idx="10"/>
          </p:nvPr>
        </p:nvSpPr>
        <p:spPr/>
        <p:txBody>
          <a:bodyPr/>
          <a:lstStyle/>
          <a:p>
            <a:fld id="{FD92971D-0E45-479E-A148-1D17D7F22B66}" type="datetimeFigureOut">
              <a:rPr lang="en-US" smtClean="0"/>
              <a:t>13/2/2022</a:t>
            </a:fld>
            <a:endParaRPr lang="en-US"/>
          </a:p>
        </p:txBody>
      </p:sp>
      <p:sp>
        <p:nvSpPr>
          <p:cNvPr id="6" name="Footer Placeholder 5">
            <a:extLst>
              <a:ext uri="{FF2B5EF4-FFF2-40B4-BE49-F238E27FC236}">
                <a16:creationId xmlns:a16="http://schemas.microsoft.com/office/drawing/2014/main" id="{7E336FC7-FDF4-440D-80FF-03B7469BA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FED737-CD5D-44CF-A517-9D41809F7243}"/>
              </a:ext>
            </a:extLst>
          </p:cNvPr>
          <p:cNvSpPr>
            <a:spLocks noGrp="1"/>
          </p:cNvSpPr>
          <p:nvPr>
            <p:ph type="sldNum" sz="quarter" idx="12"/>
          </p:nvPr>
        </p:nvSpPr>
        <p:spPr/>
        <p:txBody>
          <a:bodyPr/>
          <a:lstStyle/>
          <a:p>
            <a:fld id="{BB3E90E1-507D-4210-8992-D94B26D96A19}" type="slidenum">
              <a:rPr lang="en-US" smtClean="0"/>
              <a:t>‹#›</a:t>
            </a:fld>
            <a:endParaRPr lang="en-US"/>
          </a:p>
        </p:txBody>
      </p:sp>
    </p:spTree>
    <p:extLst>
      <p:ext uri="{BB962C8B-B14F-4D97-AF65-F5344CB8AC3E}">
        <p14:creationId xmlns:p14="http://schemas.microsoft.com/office/powerpoint/2010/main" val="317238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8CB032-CBCA-4105-862E-BEDB8E97C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AEF929-CA72-4BB3-B509-9EB67516C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ADB76-FB61-46B0-8D8C-BC9C8428C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971D-0E45-479E-A148-1D17D7F22B66}" type="datetimeFigureOut">
              <a:rPr lang="en-US" smtClean="0"/>
              <a:t>13/2/2022</a:t>
            </a:fld>
            <a:endParaRPr lang="en-US"/>
          </a:p>
        </p:txBody>
      </p:sp>
      <p:sp>
        <p:nvSpPr>
          <p:cNvPr id="5" name="Footer Placeholder 4">
            <a:extLst>
              <a:ext uri="{FF2B5EF4-FFF2-40B4-BE49-F238E27FC236}">
                <a16:creationId xmlns:a16="http://schemas.microsoft.com/office/drawing/2014/main" id="{15CBE869-6201-4F00-9B2C-D58CA8595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D6CAC3-A5A6-4F32-BC5C-6E574515A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E90E1-507D-4210-8992-D94B26D96A19}" type="slidenum">
              <a:rPr lang="en-US" smtClean="0"/>
              <a:t>‹#›</a:t>
            </a:fld>
            <a:endParaRPr lang="en-US"/>
          </a:p>
        </p:txBody>
      </p:sp>
    </p:spTree>
    <p:extLst>
      <p:ext uri="{BB962C8B-B14F-4D97-AF65-F5344CB8AC3E}">
        <p14:creationId xmlns:p14="http://schemas.microsoft.com/office/powerpoint/2010/main" val="1211018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7E4B-BCF8-41F1-BD24-77C08C7ED1BE}"/>
              </a:ext>
            </a:extLst>
          </p:cNvPr>
          <p:cNvSpPr>
            <a:spLocks noGrp="1"/>
          </p:cNvSpPr>
          <p:nvPr>
            <p:ph type="ctrTitle"/>
          </p:nvPr>
        </p:nvSpPr>
        <p:spPr>
          <a:xfrm>
            <a:off x="1524000" y="366989"/>
            <a:ext cx="9144000" cy="838959"/>
          </a:xfrm>
        </p:spPr>
        <p:txBody>
          <a:bodyPr>
            <a:normAutofit/>
          </a:bodyPr>
          <a:lstStyle/>
          <a:p>
            <a:r>
              <a:rPr lang="en-US" sz="3600" dirty="0">
                <a:solidFill>
                  <a:srgbClr val="0070C0"/>
                </a:solidFill>
                <a:latin typeface="Times New Roman" panose="02020603050405020304" pitchFamily="18" charset="0"/>
                <a:cs typeface="Times New Roman" panose="02020603050405020304" pitchFamily="18" charset="0"/>
              </a:rPr>
              <a:t>TIẾT 22 – BÀI 14</a:t>
            </a:r>
          </a:p>
        </p:txBody>
      </p:sp>
      <p:sp>
        <p:nvSpPr>
          <p:cNvPr id="3" name="Subtitle 2">
            <a:extLst>
              <a:ext uri="{FF2B5EF4-FFF2-40B4-BE49-F238E27FC236}">
                <a16:creationId xmlns:a16="http://schemas.microsoft.com/office/drawing/2014/main" id="{9B4763DF-8D47-4F73-AF55-6E666F7CAD3D}"/>
              </a:ext>
            </a:extLst>
          </p:cNvPr>
          <p:cNvSpPr>
            <a:spLocks noGrp="1"/>
          </p:cNvSpPr>
          <p:nvPr>
            <p:ph type="subTitle" idx="1"/>
          </p:nvPr>
        </p:nvSpPr>
        <p:spPr>
          <a:xfrm>
            <a:off x="967408" y="1205948"/>
            <a:ext cx="10257183" cy="1655762"/>
          </a:xfrm>
        </p:spPr>
        <p:txBody>
          <a:bodyPr>
            <a:normAutofit/>
          </a:bodyPr>
          <a:lstStyle/>
          <a:p>
            <a:r>
              <a:rPr lang="en-US" sz="4000" b="1" dirty="0">
                <a:solidFill>
                  <a:srgbClr val="FF0000"/>
                </a:solidFill>
                <a:latin typeface="Times New Roman" panose="02020603050405020304" pitchFamily="18" charset="0"/>
                <a:cs typeface="Times New Roman" panose="02020603050405020304" pitchFamily="18" charset="0"/>
              </a:rPr>
              <a:t>PHÒNG, CHỐNG LÂY NHIỄM HIV/AIDS</a:t>
            </a:r>
          </a:p>
        </p:txBody>
      </p:sp>
      <p:pic>
        <p:nvPicPr>
          <p:cNvPr id="6" name="Picture 5">
            <a:extLst>
              <a:ext uri="{FF2B5EF4-FFF2-40B4-BE49-F238E27FC236}">
                <a16:creationId xmlns:a16="http://schemas.microsoft.com/office/drawing/2014/main" id="{6B44B9DE-F16B-44B9-B3C3-48BB9568B8DD}"/>
              </a:ext>
            </a:extLst>
          </p:cNvPr>
          <p:cNvPicPr>
            <a:picLocks noChangeAspect="1"/>
          </p:cNvPicPr>
          <p:nvPr/>
        </p:nvPicPr>
        <p:blipFill rotWithShape="1">
          <a:blip r:embed="rId2"/>
          <a:srcRect b="20068"/>
          <a:stretch/>
        </p:blipFill>
        <p:spPr>
          <a:xfrm>
            <a:off x="2285999" y="1921601"/>
            <a:ext cx="7620000" cy="4149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13873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9087" y="854075"/>
            <a:ext cx="5377069" cy="854075"/>
          </a:xfrm>
        </p:spPr>
        <p:txBody>
          <a:bodyPr>
            <a:normAutofit/>
          </a:bodyPr>
          <a:lstStyle/>
          <a:p>
            <a:pPr marL="0" indent="0">
              <a:buNone/>
            </a:pPr>
            <a:r>
              <a:rPr lang="en-US" sz="3600" dirty="0">
                <a:solidFill>
                  <a:srgbClr val="0070C0"/>
                </a:solidFill>
                <a:latin typeface="Times New Roman" panose="02020603050405020304" pitchFamily="18" charset="0"/>
                <a:cs typeface="Times New Roman" panose="02020603050405020304" pitchFamily="18" charset="0"/>
              </a:rPr>
              <a:t>1. HIV/AIDS là </a:t>
            </a:r>
            <a:r>
              <a:rPr lang="en-US" sz="3600" dirty="0" err="1">
                <a:solidFill>
                  <a:srgbClr val="0070C0"/>
                </a:solidFill>
                <a:latin typeface="Times New Roman" panose="02020603050405020304" pitchFamily="18" charset="0"/>
                <a:cs typeface="Times New Roman" panose="02020603050405020304" pitchFamily="18" charset="0"/>
              </a:rPr>
              <a:t>gi</a:t>
            </a:r>
            <a:r>
              <a:rPr lang="en-US" sz="3600" dirty="0">
                <a:solidFill>
                  <a:srgbClr val="0070C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AD607347-A9B6-4CE2-925C-D8CF2C14309A}"/>
              </a:ext>
            </a:extLst>
          </p:cNvPr>
          <p:cNvSpPr txBox="1"/>
          <p:nvPr/>
        </p:nvSpPr>
        <p:spPr>
          <a:xfrm>
            <a:off x="651013" y="1415762"/>
            <a:ext cx="10048460" cy="1569660"/>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Sau </a:t>
            </a:r>
            <a:r>
              <a:rPr lang="en-US" sz="3200" b="1" dirty="0" err="1">
                <a:solidFill>
                  <a:srgbClr val="002060"/>
                </a:solidFill>
                <a:latin typeface="Times New Roman" panose="02020603050405020304" pitchFamily="18" charset="0"/>
                <a:cs typeface="Times New Roman" panose="02020603050405020304" pitchFamily="18" charset="0"/>
              </a:rPr>
              <a:t>khi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quan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sát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ảnh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các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thông</a:t>
            </a:r>
            <a:r>
              <a:rPr lang="en-US" sz="3200" b="1" dirty="0">
                <a:solidFill>
                  <a:srgbClr val="002060"/>
                </a:solidFill>
                <a:latin typeface="Times New Roman" panose="02020603050405020304" pitchFamily="18" charset="0"/>
                <a:cs typeface="Times New Roman" panose="02020603050405020304" pitchFamily="18" charset="0"/>
              </a:rPr>
              <a:t> tin, </a:t>
            </a:r>
            <a:r>
              <a:rPr lang="en-US" sz="3200" b="1" dirty="0" err="1">
                <a:solidFill>
                  <a:srgbClr val="002060"/>
                </a:solidFill>
                <a:latin typeface="Times New Roman" panose="02020603050405020304" pitchFamily="18" charset="0"/>
                <a:cs typeface="Times New Roman" panose="02020603050405020304" pitchFamily="18" charset="0"/>
              </a:rPr>
              <a:t>học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các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sau</a:t>
            </a:r>
            <a:r>
              <a:rPr lang="en-US" sz="3200" b="1" dirty="0">
                <a:solidFill>
                  <a:srgbClr val="002060"/>
                </a:solidFill>
                <a:latin typeface="Times New Roman" panose="02020603050405020304" pitchFamily="18" charset="0"/>
                <a:cs typeface="Times New Roman" panose="02020603050405020304" pitchFamily="18" charset="0"/>
              </a:rPr>
              <a:t>:</a:t>
            </a:r>
          </a:p>
          <a:p>
            <a:pPr marL="457200" indent="-457200">
              <a:buFontTx/>
              <a:buChar char="-"/>
            </a:pPr>
            <a:r>
              <a:rPr lang="en-US" sz="3200" b="1" dirty="0">
                <a:solidFill>
                  <a:srgbClr val="002060"/>
                </a:solidFill>
                <a:latin typeface="Times New Roman" panose="02020603050405020304" pitchFamily="18" charset="0"/>
                <a:cs typeface="Times New Roman" panose="02020603050405020304" pitchFamily="18" charset="0"/>
              </a:rPr>
              <a:t>HIV/AIDS là </a:t>
            </a:r>
            <a:r>
              <a:rPr lang="en-US" sz="3200" b="1" dirty="0" err="1">
                <a:solidFill>
                  <a:srgbClr val="002060"/>
                </a:solidFill>
                <a:latin typeface="Times New Roman" panose="02020603050405020304" pitchFamily="18" charset="0"/>
                <a:cs typeface="Times New Roman" panose="02020603050405020304" pitchFamily="18" charset="0"/>
              </a:rPr>
              <a:t>gi</a:t>
            </a:r>
            <a:r>
              <a:rPr lang="en-US" sz="3200" b="1" dirty="0">
                <a:solidFill>
                  <a:srgbClr val="002060"/>
                </a:solidFill>
                <a:latin typeface="Times New Roman" panose="02020603050405020304" pitchFamily="18" charset="0"/>
                <a:cs typeface="Times New Roman" panose="02020603050405020304" pitchFamily="18" charset="0"/>
              </a:rPr>
              <a:t>̀? HIV/AIDS </a:t>
            </a:r>
            <a:r>
              <a:rPr lang="en-US" sz="3200" b="1" dirty="0" err="1">
                <a:solidFill>
                  <a:srgbClr val="002060"/>
                </a:solidFill>
                <a:latin typeface="Times New Roman" panose="02020603050405020304" pitchFamily="18" charset="0"/>
                <a:cs typeface="Times New Roman" panose="02020603050405020304" pitchFamily="18" charset="0"/>
              </a:rPr>
              <a:t>nguy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hiểm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như</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thê</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nào</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A063C7B3-CAE5-4379-B973-C2465D9F46F2}"/>
              </a:ext>
            </a:extLst>
          </p:cNvPr>
          <p:cNvPicPr>
            <a:picLocks noChangeAspect="1"/>
          </p:cNvPicPr>
          <p:nvPr/>
        </p:nvPicPr>
        <p:blipFill>
          <a:blip r:embed="rId2"/>
          <a:stretch>
            <a:fillRect/>
          </a:stretch>
        </p:blipFill>
        <p:spPr>
          <a:xfrm>
            <a:off x="2587174" y="3429000"/>
            <a:ext cx="5877964" cy="3138833"/>
          </a:xfrm>
          <a:prstGeom prst="rect">
            <a:avLst/>
          </a:prstGeom>
        </p:spPr>
      </p:pic>
    </p:spTree>
    <p:extLst>
      <p:ext uri="{BB962C8B-B14F-4D97-AF65-F5344CB8AC3E}">
        <p14:creationId xmlns:p14="http://schemas.microsoft.com/office/powerpoint/2010/main" val="51399792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228600" y="734805"/>
            <a:ext cx="5377069" cy="854075"/>
          </a:xfrm>
        </p:spPr>
        <p:txBody>
          <a:bodyPr>
            <a:normAutofit/>
          </a:bodyPr>
          <a:lstStyle/>
          <a:p>
            <a:pPr marL="0" indent="0">
              <a:buNone/>
            </a:pPr>
            <a:r>
              <a:rPr lang="en-US" sz="3600" b="1" dirty="0">
                <a:solidFill>
                  <a:srgbClr val="0070C0"/>
                </a:solidFill>
                <a:latin typeface="Times New Roman" panose="02020603050405020304" pitchFamily="18" charset="0"/>
                <a:cs typeface="Times New Roman" panose="02020603050405020304" pitchFamily="18" charset="0"/>
              </a:rPr>
              <a:t>1. HIV/AIDS là </a:t>
            </a:r>
            <a:r>
              <a:rPr lang="en-US" sz="3600" b="1" dirty="0" err="1">
                <a:solidFill>
                  <a:srgbClr val="0070C0"/>
                </a:solidFill>
                <a:latin typeface="Times New Roman" panose="02020603050405020304" pitchFamily="18" charset="0"/>
                <a:cs typeface="Times New Roman" panose="02020603050405020304" pitchFamily="18" charset="0"/>
              </a:rPr>
              <a:t>gi</a:t>
            </a:r>
            <a:r>
              <a:rPr lang="en-US" sz="3600" b="1" dirty="0">
                <a:solidFill>
                  <a:srgbClr val="0070C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8D8E9856-534B-418A-A877-2993975CDBDA}"/>
              </a:ext>
            </a:extLst>
          </p:cNvPr>
          <p:cNvSpPr txBox="1"/>
          <p:nvPr/>
        </p:nvSpPr>
        <p:spPr>
          <a:xfrm>
            <a:off x="636104" y="1452422"/>
            <a:ext cx="10919791" cy="44165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HIV là tên một loại virút gây suy giảm miễn dịch ở người</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AIDS là giai đoạn cuối của sự nhiễm HIV</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a:t>
            </a:r>
            <a:r>
              <a:rPr lang="vi-VN" sz="3200" dirty="0">
                <a:effectLst/>
                <a:latin typeface="Times New Roman" panose="02020603050405020304" pitchFamily="18" charset="0"/>
                <a:ea typeface="Times New Roman" panose="02020603050405020304" pitchFamily="18" charset="0"/>
              </a:rPr>
              <a:t>	HIV/AIDS đang là một đại dịch của thế giới và của Việt Nam</a:t>
            </a:r>
          </a:p>
          <a:p>
            <a:pPr marL="226695" indent="226695" algn="just">
              <a:spcBef>
                <a:spcPts val="600"/>
              </a:spcBef>
              <a:spcAft>
                <a:spcPts val="0"/>
              </a:spcAft>
            </a:pPr>
            <a:r>
              <a:rPr lang="en-US" sz="3200" dirty="0">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Tính chất nguy hiểm:</a:t>
            </a:r>
          </a:p>
          <a:p>
            <a:pPr marL="226695" indent="226695" algn="just">
              <a:spcBef>
                <a:spcPts val="600"/>
              </a:spcBef>
              <a:spcAft>
                <a:spcPts val="0"/>
              </a:spcAft>
            </a:pPr>
            <a:r>
              <a:rPr lang="vi-VN" sz="3200" dirty="0">
                <a:effectLst/>
                <a:latin typeface="Times New Roman" panose="02020603050405020304" pitchFamily="18" charset="0"/>
                <a:ea typeface="Times New Roman" panose="02020603050405020304" pitchFamily="18" charset="0"/>
              </a:rPr>
              <a:t>              + Đe dọa nghiêm trọng đến tính mạng, sức khỏe con người, tương lai nòi giống;</a:t>
            </a:r>
          </a:p>
          <a:p>
            <a:pPr marL="226695" indent="226695" algn="just">
              <a:spcBef>
                <a:spcPts val="600"/>
              </a:spcBef>
              <a:spcAft>
                <a:spcPts val="0"/>
              </a:spcAft>
            </a:pPr>
            <a:r>
              <a:rPr lang="vi-VN" sz="3200" dirty="0">
                <a:effectLst/>
                <a:latin typeface="Times New Roman" panose="02020603050405020304" pitchFamily="18" charset="0"/>
                <a:ea typeface="Times New Roman" panose="02020603050405020304" pitchFamily="18" charset="0"/>
              </a:rPr>
              <a:t>              + Ảnh hưởng nghiêm trọng đến kinh tế – xã hội;</a:t>
            </a:r>
          </a:p>
        </p:txBody>
      </p:sp>
    </p:spTree>
    <p:extLst>
      <p:ext uri="{BB962C8B-B14F-4D97-AF65-F5344CB8AC3E}">
        <p14:creationId xmlns:p14="http://schemas.microsoft.com/office/powerpoint/2010/main" val="115023383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81BBB-C697-4E6C-9BB9-C301D7D4FD7B}"/>
              </a:ext>
            </a:extLst>
          </p:cNvPr>
          <p:cNvPicPr>
            <a:picLocks noChangeAspect="1"/>
          </p:cNvPicPr>
          <p:nvPr/>
        </p:nvPicPr>
        <p:blipFill>
          <a:blip r:embed="rId2"/>
          <a:stretch>
            <a:fillRect/>
          </a:stretch>
        </p:blipFill>
        <p:spPr>
          <a:xfrm>
            <a:off x="2146853" y="400878"/>
            <a:ext cx="8441634" cy="6056244"/>
          </a:xfrm>
          <a:prstGeom prst="rect">
            <a:avLst/>
          </a:prstGeom>
        </p:spPr>
      </p:pic>
    </p:spTree>
    <p:extLst>
      <p:ext uri="{BB962C8B-B14F-4D97-AF65-F5344CB8AC3E}">
        <p14:creationId xmlns:p14="http://schemas.microsoft.com/office/powerpoint/2010/main" val="370431820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9087" y="854075"/>
            <a:ext cx="6370983" cy="854075"/>
          </a:xfrm>
        </p:spPr>
        <p:txBody>
          <a:bodyPr>
            <a:normAutofit/>
          </a:bodyPr>
          <a:lstStyle/>
          <a:p>
            <a:pPr marL="0" indent="0">
              <a:buNone/>
            </a:pPr>
            <a:r>
              <a:rPr lang="en-US" sz="3600" dirty="0">
                <a:solidFill>
                  <a:srgbClr val="0070C0"/>
                </a:solidFill>
                <a:latin typeface="Times New Roman" panose="02020603050405020304" pitchFamily="18" charset="0"/>
                <a:cs typeface="Times New Roman" panose="02020603050405020304" pitchFamily="18" charset="0"/>
              </a:rPr>
              <a:t>3. </a:t>
            </a:r>
            <a:r>
              <a:rPr lang="en-US" sz="3600" dirty="0" err="1">
                <a:solidFill>
                  <a:srgbClr val="0070C0"/>
                </a:solidFill>
                <a:latin typeface="Times New Roman" panose="02020603050405020304" pitchFamily="18" charset="0"/>
                <a:cs typeface="Times New Roman" panose="02020603050405020304" pitchFamily="18" charset="0"/>
              </a:rPr>
              <a:t>Những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quy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định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của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pháp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luật</a:t>
            </a:r>
            <a:r>
              <a:rPr lang="en-US" sz="3600" dirty="0">
                <a:solidFill>
                  <a:srgbClr val="0070C0"/>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AD607347-A9B6-4CE2-925C-D8CF2C14309A}"/>
              </a:ext>
            </a:extLst>
          </p:cNvPr>
          <p:cNvSpPr txBox="1"/>
          <p:nvPr/>
        </p:nvSpPr>
        <p:spPr>
          <a:xfrm>
            <a:off x="364435" y="5107507"/>
            <a:ext cx="11463130" cy="1569660"/>
          </a:xfrm>
          <a:prstGeom prst="rect">
            <a:avLst/>
          </a:prstGeom>
          <a:noFill/>
        </p:spPr>
        <p:txBody>
          <a:bodyPr wrap="square" rtlCol="0">
            <a:spAutoFit/>
          </a:bodyPr>
          <a:lstStyle/>
          <a:p>
            <a:pPr algn="just"/>
            <a:r>
              <a:rPr lang="en-US" sz="3200" b="1" dirty="0" err="1">
                <a:solidFill>
                  <a:srgbClr val="002060"/>
                </a:solidFill>
                <a:latin typeface="Times New Roman" panose="02020603050405020304" pitchFamily="18" charset="0"/>
                <a:cs typeface="Times New Roman" panose="02020603050405020304" pitchFamily="18" charset="0"/>
              </a:rPr>
              <a:t>Học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hãy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nghiên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cứu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sách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giáo</a:t>
            </a:r>
            <a:r>
              <a:rPr lang="en-US" sz="3200" b="1" dirty="0">
                <a:solidFill>
                  <a:srgbClr val="002060"/>
                </a:solidFill>
                <a:latin typeface="Times New Roman" panose="02020603050405020304" pitchFamily="18" charset="0"/>
                <a:cs typeface="Times New Roman" panose="02020603050405020304" pitchFamily="18" charset="0"/>
              </a:rPr>
              <a:t> khoa </a:t>
            </a:r>
            <a:r>
              <a:rPr lang="en-US" sz="3200" b="1" dirty="0" err="1">
                <a:solidFill>
                  <a:srgbClr val="002060"/>
                </a:solidFill>
                <a:latin typeface="Times New Roman" panose="02020603050405020304" pitchFamily="18" charset="0"/>
                <a:cs typeface="Times New Roman" panose="02020603050405020304" pitchFamily="18" charset="0"/>
              </a:rPr>
              <a:t>va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nêu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gọn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các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của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pháp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luật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việc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lây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nhiễm</a:t>
            </a:r>
            <a:r>
              <a:rPr lang="en-US" sz="3200" b="1" dirty="0">
                <a:solidFill>
                  <a:srgbClr val="002060"/>
                </a:solidFill>
                <a:latin typeface="Times New Roman" panose="02020603050405020304" pitchFamily="18" charset="0"/>
                <a:cs typeface="Times New Roman" panose="02020603050405020304" pitchFamily="18" charset="0"/>
              </a:rPr>
              <a:t> HIV/ AIDS.</a:t>
            </a:r>
          </a:p>
        </p:txBody>
      </p:sp>
      <p:pic>
        <p:nvPicPr>
          <p:cNvPr id="7" name="Picture 6">
            <a:extLst>
              <a:ext uri="{FF2B5EF4-FFF2-40B4-BE49-F238E27FC236}">
                <a16:creationId xmlns:a16="http://schemas.microsoft.com/office/drawing/2014/main" id="{83BD6D03-5AE3-4763-BC1B-0C1011C9E2B7}"/>
              </a:ext>
            </a:extLst>
          </p:cNvPr>
          <p:cNvPicPr>
            <a:picLocks noChangeAspect="1"/>
          </p:cNvPicPr>
          <p:nvPr/>
        </p:nvPicPr>
        <p:blipFill>
          <a:blip r:embed="rId2"/>
          <a:stretch>
            <a:fillRect/>
          </a:stretch>
        </p:blipFill>
        <p:spPr>
          <a:xfrm>
            <a:off x="2928730" y="1625996"/>
            <a:ext cx="6855515" cy="3171292"/>
          </a:xfrm>
          <a:prstGeom prst="rect">
            <a:avLst/>
          </a:prstGeom>
        </p:spPr>
      </p:pic>
    </p:spTree>
    <p:extLst>
      <p:ext uri="{BB962C8B-B14F-4D97-AF65-F5344CB8AC3E}">
        <p14:creationId xmlns:p14="http://schemas.microsoft.com/office/powerpoint/2010/main" val="317333925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9087" y="854075"/>
            <a:ext cx="6370983" cy="854075"/>
          </a:xfrm>
        </p:spPr>
        <p:txBody>
          <a:bodyPr>
            <a:normAutofit/>
          </a:bodyPr>
          <a:lstStyle/>
          <a:p>
            <a:pPr marL="0" indent="0">
              <a:buNone/>
            </a:pPr>
            <a:r>
              <a:rPr lang="en-US" sz="3600" dirty="0">
                <a:solidFill>
                  <a:srgbClr val="0070C0"/>
                </a:solidFill>
                <a:latin typeface="Times New Roman" panose="02020603050405020304" pitchFamily="18" charset="0"/>
                <a:cs typeface="Times New Roman" panose="02020603050405020304" pitchFamily="18" charset="0"/>
              </a:rPr>
              <a:t>2. </a:t>
            </a:r>
            <a:r>
              <a:rPr lang="en-US" sz="3600" dirty="0" err="1">
                <a:solidFill>
                  <a:srgbClr val="0070C0"/>
                </a:solidFill>
                <a:latin typeface="Times New Roman" panose="02020603050405020304" pitchFamily="18" charset="0"/>
                <a:cs typeface="Times New Roman" panose="02020603050405020304" pitchFamily="18" charset="0"/>
              </a:rPr>
              <a:t>Những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quy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định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của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pháp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luật</a:t>
            </a:r>
            <a:r>
              <a:rPr lang="en-US" sz="3600" dirty="0">
                <a:solidFill>
                  <a:srgbClr val="0070C0"/>
                </a:solidFill>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id="{713F0226-67A0-4D15-A5F0-B25D4D5E0366}"/>
              </a:ext>
            </a:extLst>
          </p:cNvPr>
          <p:cNvSpPr txBox="1"/>
          <p:nvPr/>
        </p:nvSpPr>
        <p:spPr>
          <a:xfrm>
            <a:off x="367747" y="1708150"/>
            <a:ext cx="11675166"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Phòng chống nhiễm HIV/AIDS là trách nhiệm của mỗi người, mỗi gia đình;</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Nghiêm cấm hành vi mua dâm, bán dâm, tiêm chích ma túy; các hành vi làm lây truyền;</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Người nhiễm HIV/AIDS;</a:t>
            </a:r>
          </a:p>
          <a:p>
            <a:r>
              <a:rPr lang="vi-VN" sz="3200" dirty="0">
                <a:latin typeface="Times New Roman" panose="02020603050405020304" pitchFamily="18" charset="0"/>
                <a:cs typeface="Times New Roman" panose="02020603050405020304" pitchFamily="18" charset="0"/>
              </a:rPr>
              <a:t>       		+ Được quyền giữ bí mật tình trạng của mình;</a:t>
            </a:r>
          </a:p>
          <a:p>
            <a:r>
              <a:rPr lang="vi-VN" sz="3200" dirty="0">
                <a:latin typeface="Times New Roman" panose="02020603050405020304" pitchFamily="18" charset="0"/>
                <a:cs typeface="Times New Roman" panose="02020603050405020304" pitchFamily="18" charset="0"/>
              </a:rPr>
              <a:t>		+ Không bị phân biệt đối xử;</a:t>
            </a:r>
          </a:p>
          <a:p>
            <a:r>
              <a:rPr lang="vi-VN" sz="3200" dirty="0">
                <a:latin typeface="Times New Roman" panose="02020603050405020304" pitchFamily="18" charset="0"/>
                <a:cs typeface="Times New Roman" panose="02020603050405020304" pitchFamily="18" charset="0"/>
              </a:rPr>
              <a:t>		+ Phải thực hiện các biện pháp phòng, chống, lây nhiễm.</a:t>
            </a:r>
          </a:p>
          <a:p>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41170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CE8BD3-78D9-426A-90A3-48FCCA5AB519}"/>
              </a:ext>
            </a:extLst>
          </p:cNvPr>
          <p:cNvPicPr>
            <a:picLocks noChangeAspect="1"/>
          </p:cNvPicPr>
          <p:nvPr/>
        </p:nvPicPr>
        <p:blipFill>
          <a:blip r:embed="rId2"/>
          <a:stretch>
            <a:fillRect/>
          </a:stretch>
        </p:blipFill>
        <p:spPr>
          <a:xfrm>
            <a:off x="225287" y="0"/>
            <a:ext cx="11966713" cy="6858000"/>
          </a:xfrm>
          <a:prstGeom prst="rect">
            <a:avLst/>
          </a:prstGeom>
        </p:spPr>
      </p:pic>
    </p:spTree>
    <p:extLst>
      <p:ext uri="{BB962C8B-B14F-4D97-AF65-F5344CB8AC3E}">
        <p14:creationId xmlns:p14="http://schemas.microsoft.com/office/powerpoint/2010/main" val="215336457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9088" y="854075"/>
            <a:ext cx="5814390" cy="854075"/>
          </a:xfrm>
        </p:spPr>
        <p:txBody>
          <a:bodyPr>
            <a:normAutofit/>
          </a:bodyPr>
          <a:lstStyle/>
          <a:p>
            <a:pPr marL="0" indent="0">
              <a:buNone/>
            </a:pPr>
            <a:r>
              <a:rPr lang="en-US" sz="3600" dirty="0">
                <a:solidFill>
                  <a:srgbClr val="0070C0"/>
                </a:solidFill>
                <a:latin typeface="Times New Roman" panose="02020603050405020304" pitchFamily="18" charset="0"/>
                <a:cs typeface="Times New Roman" panose="02020603050405020304" pitchFamily="18" charset="0"/>
              </a:rPr>
              <a:t>3. </a:t>
            </a:r>
            <a:r>
              <a:rPr lang="en-US" sz="3600" dirty="0" err="1">
                <a:solidFill>
                  <a:srgbClr val="0070C0"/>
                </a:solidFill>
                <a:latin typeface="Times New Roman" panose="02020603050405020304" pitchFamily="18" charset="0"/>
                <a:cs typeface="Times New Roman" panose="02020603050405020304" pitchFamily="18" charset="0"/>
              </a:rPr>
              <a:t>Trách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nhiệm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của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học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sinh</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D607347-A9B6-4CE2-925C-D8CF2C14309A}"/>
              </a:ext>
            </a:extLst>
          </p:cNvPr>
          <p:cNvSpPr txBox="1"/>
          <p:nvPr/>
        </p:nvSpPr>
        <p:spPr>
          <a:xfrm>
            <a:off x="424070" y="4784035"/>
            <a:ext cx="11463130" cy="1077218"/>
          </a:xfrm>
          <a:prstGeom prst="rect">
            <a:avLst/>
          </a:prstGeom>
          <a:noFill/>
        </p:spPr>
        <p:txBody>
          <a:bodyPr wrap="square" rtlCol="0">
            <a:spAutoFit/>
          </a:bodyPr>
          <a:lstStyle/>
          <a:p>
            <a:pPr algn="just"/>
            <a:r>
              <a:rPr lang="en-US" sz="3200" b="1" dirty="0" err="1">
                <a:solidFill>
                  <a:srgbClr val="002060"/>
                </a:solidFill>
                <a:latin typeface="Times New Roman" panose="02020603050405020304" pitchFamily="18" charset="0"/>
                <a:cs typeface="Times New Roman" panose="02020603050405020304" pitchFamily="18" charset="0"/>
              </a:rPr>
              <a:t>Học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hãy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nêu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gọn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trách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nhiệm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của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mỗi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người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việc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chống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lây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nhiễm</a:t>
            </a:r>
            <a:r>
              <a:rPr lang="en-US" sz="3200" b="1" dirty="0">
                <a:solidFill>
                  <a:srgbClr val="002060"/>
                </a:solidFill>
                <a:latin typeface="Times New Roman" panose="02020603050405020304" pitchFamily="18" charset="0"/>
                <a:cs typeface="Times New Roman" panose="02020603050405020304" pitchFamily="18" charset="0"/>
              </a:rPr>
              <a:t> HIV/AIDS.</a:t>
            </a:r>
          </a:p>
        </p:txBody>
      </p:sp>
      <p:sp>
        <p:nvSpPr>
          <p:cNvPr id="5" name="TextBox 4">
            <a:extLst>
              <a:ext uri="{FF2B5EF4-FFF2-40B4-BE49-F238E27FC236}">
                <a16:creationId xmlns:a16="http://schemas.microsoft.com/office/drawing/2014/main" id="{FF90A226-8D03-40BE-B169-AE18251123DC}"/>
              </a:ext>
            </a:extLst>
          </p:cNvPr>
          <p:cNvSpPr txBox="1"/>
          <p:nvPr/>
        </p:nvSpPr>
        <p:spPr>
          <a:xfrm>
            <a:off x="347870" y="2073965"/>
            <a:ext cx="11615530"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3200" b="1" dirty="0">
                <a:solidFill>
                  <a:srgbClr val="00B0F0"/>
                </a:solidFill>
                <a:latin typeface="Times New Roman" panose="02020603050405020304" pitchFamily="18" charset="0"/>
                <a:cs typeface="Times New Roman" panose="02020603050405020304" pitchFamily="18" charset="0"/>
              </a:rPr>
              <a:t>Em hiểu câu: “Đừng chết vì thiếu hiểu biết về AIDS” như thế nào? Em có đồng tình với câu nói đó không? Nêu những việc làm của bản thân, tập thể lớp và nhà trường để tham gia vào chiến dịch phòng chống AIDS.</a:t>
            </a:r>
            <a:endParaRPr lang="en-US" sz="32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65809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9088" y="854076"/>
            <a:ext cx="3283226" cy="590412"/>
          </a:xfrm>
        </p:spPr>
        <p:txBody>
          <a:bodyPr>
            <a:normAutofit/>
          </a:bodyPr>
          <a:lstStyle/>
          <a:p>
            <a:pPr marL="0" indent="0">
              <a:buNone/>
            </a:pPr>
            <a:r>
              <a:rPr lang="en-US" sz="3600" dirty="0">
                <a:solidFill>
                  <a:srgbClr val="0070C0"/>
                </a:solidFill>
                <a:latin typeface="Times New Roman" panose="02020603050405020304" pitchFamily="18" charset="0"/>
                <a:cs typeface="Times New Roman" panose="02020603050405020304" pitchFamily="18" charset="0"/>
              </a:rPr>
              <a:t>3. </a:t>
            </a:r>
            <a:r>
              <a:rPr lang="en-US" sz="3600" dirty="0" err="1">
                <a:solidFill>
                  <a:srgbClr val="0070C0"/>
                </a:solidFill>
                <a:latin typeface="Times New Roman" panose="02020603050405020304" pitchFamily="18" charset="0"/>
                <a:cs typeface="Times New Roman" panose="02020603050405020304" pitchFamily="18" charset="0"/>
              </a:rPr>
              <a:t>Trách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nhiệm</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3F0226-67A0-4D15-A5F0-B25D4D5E0366}"/>
              </a:ext>
            </a:extLst>
          </p:cNvPr>
          <p:cNvSpPr txBox="1"/>
          <p:nvPr/>
        </p:nvSpPr>
        <p:spPr>
          <a:xfrm>
            <a:off x="367747" y="1708150"/>
            <a:ext cx="11675166"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dirty="0">
                <a:latin typeface="Times New Roman" panose="02020603050405020304" pitchFamily="18" charset="0"/>
                <a:cs typeface="Times New Roman" panose="02020603050405020304" pitchFamily="18" charset="0"/>
              </a:rPr>
              <a:t>Mỗi chúng ta:</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Cần có hiểu biết đầy đủ về HIV/AIDS;</a:t>
            </a: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Không phân biệt đối xử người bị nhiễm và gia đình họ;</a:t>
            </a:r>
          </a:p>
          <a:p>
            <a:pPr marL="457200" indent="-457200">
              <a:buFontTx/>
              <a:buChar char="-"/>
            </a:pPr>
            <a:r>
              <a:rPr lang="vi-VN" sz="3200" dirty="0">
                <a:latin typeface="Times New Roman" panose="02020603050405020304" pitchFamily="18" charset="0"/>
                <a:cs typeface="Times New Roman" panose="02020603050405020304" pitchFamily="18" charset="0"/>
              </a:rPr>
              <a:t>Tích cực tham gia phòng, chống HIV/AIDS.</a:t>
            </a:r>
          </a:p>
          <a:p>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111167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838200" y="365125"/>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III./ LUYỆN TẬP</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440635" y="1219200"/>
            <a:ext cx="10515600" cy="854075"/>
          </a:xfrm>
        </p:spPr>
        <p:txBody>
          <a:bodyPr>
            <a:normAutofit fontScale="92500"/>
          </a:bodyPr>
          <a:lstStyle/>
          <a:p>
            <a:pPr marL="0" indent="0">
              <a:buNone/>
            </a:pPr>
            <a:r>
              <a:rPr lang="en-US" sz="3600" dirty="0" err="1">
                <a:solidFill>
                  <a:srgbClr val="0070C0"/>
                </a:solidFill>
                <a:latin typeface="Times New Roman" panose="02020603050405020304" pitchFamily="18" charset="0"/>
                <a:cs typeface="Times New Roman" panose="02020603050405020304" pitchFamily="18" charset="0"/>
              </a:rPr>
              <a:t>Học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sinh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thực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hiện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các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tập</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theo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nội</a:t>
            </a:r>
            <a:r>
              <a:rPr lang="en-US" sz="3600" dirty="0">
                <a:solidFill>
                  <a:srgbClr val="0070C0"/>
                </a:solidFill>
                <a:latin typeface="Times New Roman" panose="02020603050405020304" pitchFamily="18" charset="0"/>
                <a:cs typeface="Times New Roman" panose="02020603050405020304" pitchFamily="18" charset="0"/>
              </a:rPr>
              <a:t> dung </a:t>
            </a:r>
            <a:r>
              <a:rPr lang="en-US" sz="3600" dirty="0" err="1">
                <a:solidFill>
                  <a:srgbClr val="0070C0"/>
                </a:solidFill>
                <a:latin typeface="Times New Roman" panose="02020603050405020304" pitchFamily="18" charset="0"/>
                <a:cs typeface="Times New Roman" panose="02020603050405020304" pitchFamily="18" charset="0"/>
              </a:rPr>
              <a:t>Sách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giáo</a:t>
            </a:r>
            <a:r>
              <a:rPr lang="en-US" sz="3600" dirty="0">
                <a:solidFill>
                  <a:srgbClr val="0070C0"/>
                </a:solidFill>
                <a:latin typeface="Times New Roman" panose="02020603050405020304" pitchFamily="18" charset="0"/>
                <a:cs typeface="Times New Roman" panose="02020603050405020304" pitchFamily="18" charset="0"/>
              </a:rPr>
              <a:t> khoa.</a:t>
            </a:r>
          </a:p>
        </p:txBody>
      </p:sp>
      <p:pic>
        <p:nvPicPr>
          <p:cNvPr id="5" name="Picture 4">
            <a:extLst>
              <a:ext uri="{FF2B5EF4-FFF2-40B4-BE49-F238E27FC236}">
                <a16:creationId xmlns:a16="http://schemas.microsoft.com/office/drawing/2014/main" id="{952A684C-DAA5-4C5A-A2DD-D29F750BFD6B}"/>
              </a:ext>
            </a:extLst>
          </p:cNvPr>
          <p:cNvPicPr>
            <a:picLocks noChangeAspect="1"/>
          </p:cNvPicPr>
          <p:nvPr/>
        </p:nvPicPr>
        <p:blipFill>
          <a:blip r:embed="rId2"/>
          <a:stretch>
            <a:fillRect/>
          </a:stretch>
        </p:blipFill>
        <p:spPr>
          <a:xfrm>
            <a:off x="3092726" y="2213113"/>
            <a:ext cx="5715000" cy="3810000"/>
          </a:xfrm>
          <a:prstGeom prst="rect">
            <a:avLst/>
          </a:prstGeom>
        </p:spPr>
      </p:pic>
    </p:spTree>
    <p:extLst>
      <p:ext uri="{BB962C8B-B14F-4D97-AF65-F5344CB8AC3E}">
        <p14:creationId xmlns:p14="http://schemas.microsoft.com/office/powerpoint/2010/main" val="310054985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838200" y="365125"/>
            <a:ext cx="10267122" cy="854075"/>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HƯỚNG DẪN VỀ NHÀ</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368287" y="1219200"/>
            <a:ext cx="9206948" cy="2209800"/>
          </a:xfrm>
        </p:spPr>
        <p:style>
          <a:lnRef idx="2">
            <a:schemeClr val="accent2"/>
          </a:lnRef>
          <a:fillRef idx="1">
            <a:schemeClr val="lt1"/>
          </a:fillRef>
          <a:effectRef idx="0">
            <a:schemeClr val="accent2"/>
          </a:effectRef>
          <a:fontRef idx="minor">
            <a:schemeClr val="dk1"/>
          </a:fontRef>
        </p:style>
        <p:txBody>
          <a:bodyPr>
            <a:noAutofit/>
          </a:bodyPr>
          <a:lstStyle/>
          <a:p>
            <a:pPr>
              <a:buFontTx/>
              <a:buChar char="-"/>
            </a:pPr>
            <a:r>
              <a:rPr lang="en-US" sz="3600" dirty="0" err="1">
                <a:solidFill>
                  <a:srgbClr val="0070C0"/>
                </a:solidFill>
                <a:latin typeface="Times New Roman" panose="02020603050405020304" pitchFamily="18" charset="0"/>
                <a:cs typeface="Times New Roman" panose="02020603050405020304" pitchFamily="18" charset="0"/>
              </a:rPr>
              <a:t>Học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nội</a:t>
            </a:r>
            <a:r>
              <a:rPr lang="en-US" sz="3600" dirty="0">
                <a:solidFill>
                  <a:srgbClr val="0070C0"/>
                </a:solidFill>
                <a:latin typeface="Times New Roman" panose="02020603050405020304" pitchFamily="18" charset="0"/>
                <a:cs typeface="Times New Roman" panose="02020603050405020304" pitchFamily="18" charset="0"/>
              </a:rPr>
              <a:t> dung </a:t>
            </a:r>
            <a:r>
              <a:rPr lang="en-US" sz="3600" dirty="0" err="1">
                <a:solidFill>
                  <a:srgbClr val="0070C0"/>
                </a:solidFill>
                <a:latin typeface="Times New Roman" panose="02020603050405020304" pitchFamily="18" charset="0"/>
                <a:cs typeface="Times New Roman" panose="02020603050405020304" pitchFamily="18" charset="0"/>
              </a:rPr>
              <a:t>bài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học</a:t>
            </a:r>
            <a:r>
              <a:rPr lang="en-US" sz="3600" dirty="0">
                <a:solidFill>
                  <a:srgbClr val="0070C0"/>
                </a:solidFill>
                <a:latin typeface="Times New Roman" panose="02020603050405020304" pitchFamily="18" charset="0"/>
                <a:cs typeface="Times New Roman" panose="02020603050405020304" pitchFamily="18" charset="0"/>
              </a:rPr>
              <a:t> </a:t>
            </a:r>
          </a:p>
          <a:p>
            <a:pPr>
              <a:buFontTx/>
              <a:buChar char="-"/>
            </a:pPr>
            <a:r>
              <a:rPr lang="en-US" sz="3600" dirty="0" err="1">
                <a:solidFill>
                  <a:srgbClr val="0070C0"/>
                </a:solidFill>
                <a:latin typeface="Times New Roman" panose="02020603050405020304" pitchFamily="18" charset="0"/>
                <a:cs typeface="Times New Roman" panose="02020603050405020304" pitchFamily="18" charset="0"/>
              </a:rPr>
              <a:t>Hoàn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thành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bài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tập</a:t>
            </a:r>
            <a:r>
              <a:rPr lang="en-US" sz="3600" dirty="0">
                <a:solidFill>
                  <a:srgbClr val="0070C0"/>
                </a:solidFill>
                <a:latin typeface="Times New Roman" panose="02020603050405020304" pitchFamily="18" charset="0"/>
                <a:cs typeface="Times New Roman" panose="02020603050405020304" pitchFamily="18" charset="0"/>
              </a:rPr>
              <a:t> SGK</a:t>
            </a:r>
          </a:p>
          <a:p>
            <a:pPr>
              <a:buFontTx/>
              <a:buChar char="-"/>
            </a:pPr>
            <a:r>
              <a:rPr lang="en-US" sz="3600" dirty="0" err="1">
                <a:solidFill>
                  <a:srgbClr val="0070C0"/>
                </a:solidFill>
                <a:latin typeface="Times New Roman" panose="02020603050405020304" pitchFamily="18" charset="0"/>
                <a:cs typeface="Times New Roman" panose="02020603050405020304" pitchFamily="18" charset="0"/>
              </a:rPr>
              <a:t>Chuẩn</a:t>
            </a:r>
            <a:r>
              <a:rPr lang="en-US" sz="3600" dirty="0">
                <a:solidFill>
                  <a:srgbClr val="0070C0"/>
                </a:solidFill>
                <a:latin typeface="Times New Roman" panose="02020603050405020304" pitchFamily="18" charset="0"/>
                <a:cs typeface="Times New Roman" panose="02020603050405020304" pitchFamily="18" charset="0"/>
              </a:rPr>
              <a:t> bị </a:t>
            </a:r>
            <a:r>
              <a:rPr lang="en-US" sz="3600" dirty="0" err="1">
                <a:solidFill>
                  <a:srgbClr val="0070C0"/>
                </a:solidFill>
                <a:latin typeface="Times New Roman" panose="02020603050405020304" pitchFamily="18" charset="0"/>
                <a:cs typeface="Times New Roman" panose="02020603050405020304" pitchFamily="18" charset="0"/>
              </a:rPr>
              <a:t>bài</a:t>
            </a:r>
            <a:r>
              <a:rPr lang="en-US" sz="3600" dirty="0">
                <a:solidFill>
                  <a:srgbClr val="0070C0"/>
                </a:solidFill>
                <a:latin typeface="Times New Roman" panose="02020603050405020304" pitchFamily="18" charset="0"/>
                <a:cs typeface="Times New Roman" panose="02020603050405020304" pitchFamily="18" charset="0"/>
              </a:rPr>
              <a:t> 15: </a:t>
            </a:r>
            <a:r>
              <a:rPr lang="en-US" sz="3600" dirty="0" err="1">
                <a:solidFill>
                  <a:srgbClr val="0070C0"/>
                </a:solidFill>
                <a:latin typeface="Times New Roman" panose="02020603050405020304" pitchFamily="18" charset="0"/>
                <a:cs typeface="Times New Roman" panose="02020603050405020304" pitchFamily="18" charset="0"/>
              </a:rPr>
              <a:t>Phòng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ngừa</a:t>
            </a:r>
            <a:r>
              <a:rPr lang="en-US" sz="3600" dirty="0">
                <a:solidFill>
                  <a:srgbClr val="0070C0"/>
                </a:solidFill>
                <a:latin typeface="Times New Roman" panose="02020603050405020304" pitchFamily="18" charset="0"/>
                <a:cs typeface="Times New Roman" panose="02020603050405020304" pitchFamily="18" charset="0"/>
              </a:rPr>
              <a:t> tai </a:t>
            </a:r>
            <a:r>
              <a:rPr lang="en-US" sz="3600" dirty="0" err="1">
                <a:solidFill>
                  <a:srgbClr val="0070C0"/>
                </a:solidFill>
                <a:latin typeface="Times New Roman" panose="02020603050405020304" pitchFamily="18" charset="0"/>
                <a:cs typeface="Times New Roman" panose="02020603050405020304" pitchFamily="18" charset="0"/>
              </a:rPr>
              <a:t>nạn</a:t>
            </a:r>
            <a:r>
              <a:rPr lang="en-US" sz="3600" dirty="0">
                <a:solidFill>
                  <a:srgbClr val="0070C0"/>
                </a:solidFill>
                <a:latin typeface="Times New Roman" panose="02020603050405020304" pitchFamily="18" charset="0"/>
                <a:cs typeface="Times New Roman" panose="02020603050405020304" pitchFamily="18" charset="0"/>
              </a:rPr>
              <a:t>, vũ </a:t>
            </a:r>
            <a:r>
              <a:rPr lang="en-US" sz="3600" dirty="0" err="1">
                <a:solidFill>
                  <a:srgbClr val="0070C0"/>
                </a:solidFill>
                <a:latin typeface="Times New Roman" panose="02020603050405020304" pitchFamily="18" charset="0"/>
                <a:cs typeface="Times New Roman" panose="02020603050405020304" pitchFamily="18" charset="0"/>
              </a:rPr>
              <a:t>khi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cháy</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nô</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va</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các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chất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độc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hại</a:t>
            </a:r>
            <a:r>
              <a:rPr lang="en-US" sz="3600" dirty="0">
                <a:solidFill>
                  <a:srgbClr val="0070C0"/>
                </a:solidFill>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78ED01E2-2230-4320-8281-9CED58423339}"/>
              </a:ext>
            </a:extLst>
          </p:cNvPr>
          <p:cNvPicPr>
            <a:picLocks noChangeAspect="1"/>
          </p:cNvPicPr>
          <p:nvPr/>
        </p:nvPicPr>
        <p:blipFill>
          <a:blip r:embed="rId2"/>
          <a:stretch>
            <a:fillRect/>
          </a:stretch>
        </p:blipFill>
        <p:spPr>
          <a:xfrm>
            <a:off x="2835964" y="3786465"/>
            <a:ext cx="6168887" cy="3071535"/>
          </a:xfrm>
          <a:prstGeom prst="rect">
            <a:avLst/>
          </a:prstGeom>
        </p:spPr>
      </p:pic>
    </p:spTree>
    <p:extLst>
      <p:ext uri="{BB962C8B-B14F-4D97-AF65-F5344CB8AC3E}">
        <p14:creationId xmlns:p14="http://schemas.microsoft.com/office/powerpoint/2010/main" val="203167338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07E4B-BCF8-41F1-BD24-77C08C7ED1BE}"/>
              </a:ext>
            </a:extLst>
          </p:cNvPr>
          <p:cNvSpPr>
            <a:spLocks noGrp="1"/>
          </p:cNvSpPr>
          <p:nvPr>
            <p:ph type="ctrTitle"/>
          </p:nvPr>
        </p:nvSpPr>
        <p:spPr>
          <a:xfrm>
            <a:off x="1524000" y="366989"/>
            <a:ext cx="9144000" cy="838959"/>
          </a:xfrm>
        </p:spPr>
        <p:txBody>
          <a:bodyPr>
            <a:normAutofit/>
          </a:bodyPr>
          <a:lstStyle/>
          <a:p>
            <a:r>
              <a:rPr lang="en-US" sz="3600" dirty="0">
                <a:solidFill>
                  <a:srgbClr val="0070C0"/>
                </a:solidFill>
                <a:latin typeface="Times New Roman" panose="02020603050405020304" pitchFamily="18" charset="0"/>
                <a:cs typeface="Times New Roman" panose="02020603050405020304" pitchFamily="18" charset="0"/>
              </a:rPr>
              <a:t>TIẾT 22 – BÀI 14</a:t>
            </a:r>
          </a:p>
        </p:txBody>
      </p:sp>
      <p:sp>
        <p:nvSpPr>
          <p:cNvPr id="3" name="Subtitle 2">
            <a:extLst>
              <a:ext uri="{FF2B5EF4-FFF2-40B4-BE49-F238E27FC236}">
                <a16:creationId xmlns:a16="http://schemas.microsoft.com/office/drawing/2014/main" id="{9B4763DF-8D47-4F73-AF55-6E666F7CAD3D}"/>
              </a:ext>
            </a:extLst>
          </p:cNvPr>
          <p:cNvSpPr>
            <a:spLocks noGrp="1"/>
          </p:cNvSpPr>
          <p:nvPr>
            <p:ph type="subTitle" idx="1"/>
          </p:nvPr>
        </p:nvSpPr>
        <p:spPr>
          <a:xfrm>
            <a:off x="695739" y="1205948"/>
            <a:ext cx="10800522" cy="838959"/>
          </a:xfrm>
        </p:spPr>
        <p:txBody>
          <a:bodyPr>
            <a:normAutofit/>
          </a:bodyPr>
          <a:lstStyle/>
          <a:p>
            <a:r>
              <a:rPr lang="en-US" sz="4400" b="1" dirty="0">
                <a:solidFill>
                  <a:srgbClr val="FF0000"/>
                </a:solidFill>
                <a:latin typeface="Times New Roman" panose="02020603050405020304" pitchFamily="18" charset="0"/>
                <a:cs typeface="Times New Roman" panose="02020603050405020304" pitchFamily="18" charset="0"/>
              </a:rPr>
              <a:t>PHÒNG, CHỐNG LÂY NHIỄM HIV/AIDS</a:t>
            </a:r>
          </a:p>
        </p:txBody>
      </p:sp>
      <p:sp>
        <p:nvSpPr>
          <p:cNvPr id="4" name="TextBox 3">
            <a:extLst>
              <a:ext uri="{FF2B5EF4-FFF2-40B4-BE49-F238E27FC236}">
                <a16:creationId xmlns:a16="http://schemas.microsoft.com/office/drawing/2014/main" id="{635C5944-F014-4C9E-A9D4-D9327C3844D3}"/>
              </a:ext>
            </a:extLst>
          </p:cNvPr>
          <p:cNvSpPr txBox="1"/>
          <p:nvPr/>
        </p:nvSpPr>
        <p:spPr>
          <a:xfrm>
            <a:off x="1921565" y="2358887"/>
            <a:ext cx="8481392"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indent="-571500">
              <a:buAutoNum type="romanUcPeriod"/>
            </a:pPr>
            <a:r>
              <a:rPr lang="en-US" sz="3200" dirty="0">
                <a:solidFill>
                  <a:srgbClr val="FF0000"/>
                </a:solidFill>
                <a:latin typeface="Times New Roman" panose="02020603050405020304" pitchFamily="18" charset="0"/>
                <a:cs typeface="Times New Roman" panose="02020603050405020304" pitchFamily="18" charset="0"/>
              </a:rPr>
              <a:t>ĐẶT VẤN ĐỀ</a:t>
            </a:r>
          </a:p>
          <a:p>
            <a:pPr marL="571500" indent="-571500">
              <a:buAutoNum type="romanUcPeriod"/>
            </a:pPr>
            <a:r>
              <a:rPr lang="en-US" sz="3200" dirty="0">
                <a:solidFill>
                  <a:srgbClr val="FF0000"/>
                </a:solidFill>
                <a:latin typeface="Times New Roman" panose="02020603050405020304" pitchFamily="18" charset="0"/>
                <a:cs typeface="Times New Roman" panose="02020603050405020304" pitchFamily="18" charset="0"/>
              </a:rPr>
              <a:t>NỘI DUNG BÀI HỌC</a:t>
            </a:r>
          </a:p>
          <a:p>
            <a:pPr marL="514350" indent="-514350">
              <a:buAutoNum type="arabicPeriod"/>
            </a:pPr>
            <a:r>
              <a:rPr lang="en-US" sz="3200" dirty="0">
                <a:latin typeface="Times New Roman" panose="02020603050405020304" pitchFamily="18" charset="0"/>
                <a:cs typeface="Times New Roman" panose="02020603050405020304" pitchFamily="18" charset="0"/>
              </a:rPr>
              <a:t>HIV/AIDS là </a:t>
            </a:r>
            <a:r>
              <a:rPr lang="en-US" sz="3200" dirty="0" err="1">
                <a:latin typeface="Times New Roman" panose="02020603050405020304" pitchFamily="18" charset="0"/>
                <a:cs typeface="Times New Roman" panose="02020603050405020304" pitchFamily="18" charset="0"/>
              </a:rPr>
              <a:t>gi</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luật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Trách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nhiệm</a:t>
            </a:r>
            <a:endParaRPr lang="en-US" sz="3200" dirty="0">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III. </a:t>
            </a:r>
            <a:r>
              <a:rPr lang="en-US" sz="3200" dirty="0" err="1">
                <a:solidFill>
                  <a:srgbClr val="FF0000"/>
                </a:solidFill>
                <a:latin typeface="Times New Roman" panose="02020603050405020304" pitchFamily="18" charset="0"/>
                <a:cs typeface="Times New Roman" panose="02020603050405020304" pitchFamily="18" charset="0"/>
              </a:rPr>
              <a:t>Luyện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tập</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50615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838200" y="365125"/>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ĐẶT VẤN ĐỀ</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440635" y="1219200"/>
            <a:ext cx="10515600" cy="854075"/>
          </a:xfrm>
        </p:spPr>
        <p:txBody>
          <a:bodyPr>
            <a:normAutofit/>
          </a:bodyPr>
          <a:lstStyle/>
          <a:p>
            <a:pPr marL="0" indent="0">
              <a:buNone/>
            </a:pPr>
            <a:r>
              <a:rPr lang="en-US" sz="3600" dirty="0" err="1">
                <a:solidFill>
                  <a:srgbClr val="0070C0"/>
                </a:solidFill>
                <a:latin typeface="Times New Roman" panose="02020603050405020304" pitchFamily="18" charset="0"/>
                <a:cs typeface="Times New Roman" panose="02020603050405020304" pitchFamily="18" charset="0"/>
              </a:rPr>
              <a:t>Học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sinh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tư</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nghiên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cứu</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theo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nội</a:t>
            </a:r>
            <a:r>
              <a:rPr lang="en-US" sz="3600" dirty="0">
                <a:solidFill>
                  <a:srgbClr val="0070C0"/>
                </a:solidFill>
                <a:latin typeface="Times New Roman" panose="02020603050405020304" pitchFamily="18" charset="0"/>
                <a:cs typeface="Times New Roman" panose="02020603050405020304" pitchFamily="18" charset="0"/>
              </a:rPr>
              <a:t> dung </a:t>
            </a:r>
            <a:r>
              <a:rPr lang="en-US" sz="3600" dirty="0" err="1">
                <a:solidFill>
                  <a:srgbClr val="0070C0"/>
                </a:solidFill>
                <a:latin typeface="Times New Roman" panose="02020603050405020304" pitchFamily="18" charset="0"/>
                <a:cs typeface="Times New Roman" panose="02020603050405020304" pitchFamily="18" charset="0"/>
              </a:rPr>
              <a:t>Sách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giáo</a:t>
            </a:r>
            <a:r>
              <a:rPr lang="en-US" sz="3600" dirty="0">
                <a:solidFill>
                  <a:srgbClr val="0070C0"/>
                </a:solidFill>
                <a:latin typeface="Times New Roman" panose="02020603050405020304" pitchFamily="18" charset="0"/>
                <a:cs typeface="Times New Roman" panose="02020603050405020304" pitchFamily="18" charset="0"/>
              </a:rPr>
              <a:t> khoa.</a:t>
            </a:r>
          </a:p>
        </p:txBody>
      </p:sp>
      <p:pic>
        <p:nvPicPr>
          <p:cNvPr id="4" name="Picture 3">
            <a:extLst>
              <a:ext uri="{FF2B5EF4-FFF2-40B4-BE49-F238E27FC236}">
                <a16:creationId xmlns:a16="http://schemas.microsoft.com/office/drawing/2014/main" id="{7476AE05-E18B-42DA-B1F9-FF262BF88541}"/>
              </a:ext>
            </a:extLst>
          </p:cNvPr>
          <p:cNvPicPr>
            <a:picLocks noChangeAspect="1"/>
          </p:cNvPicPr>
          <p:nvPr/>
        </p:nvPicPr>
        <p:blipFill>
          <a:blip r:embed="rId2"/>
          <a:stretch>
            <a:fillRect/>
          </a:stretch>
        </p:blipFill>
        <p:spPr>
          <a:xfrm>
            <a:off x="1884293" y="2318923"/>
            <a:ext cx="7628283" cy="3571875"/>
          </a:xfrm>
          <a:prstGeom prst="rect">
            <a:avLst/>
          </a:prstGeom>
        </p:spPr>
      </p:pic>
    </p:spTree>
    <p:extLst>
      <p:ext uri="{BB962C8B-B14F-4D97-AF65-F5344CB8AC3E}">
        <p14:creationId xmlns:p14="http://schemas.microsoft.com/office/powerpoint/2010/main" val="179402381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046F-7299-4CF1-9CD6-B1E1C988E383}"/>
              </a:ext>
            </a:extLst>
          </p:cNvPr>
          <p:cNvSpPr>
            <a:spLocks noGrp="1"/>
          </p:cNvSpPr>
          <p:nvPr>
            <p:ph type="title"/>
          </p:nvPr>
        </p:nvSpPr>
        <p:spPr>
          <a:xfrm>
            <a:off x="0" y="0"/>
            <a:ext cx="10515600" cy="854075"/>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 NỘI DUNG BÀI HỌC</a:t>
            </a:r>
          </a:p>
        </p:txBody>
      </p:sp>
      <p:sp>
        <p:nvSpPr>
          <p:cNvPr id="3" name="Content Placeholder 2">
            <a:extLst>
              <a:ext uri="{FF2B5EF4-FFF2-40B4-BE49-F238E27FC236}">
                <a16:creationId xmlns:a16="http://schemas.microsoft.com/office/drawing/2014/main" id="{A1E29209-1FF6-464B-BF99-FE5973294685}"/>
              </a:ext>
            </a:extLst>
          </p:cNvPr>
          <p:cNvSpPr>
            <a:spLocks noGrp="1"/>
          </p:cNvSpPr>
          <p:nvPr>
            <p:ph idx="1"/>
          </p:nvPr>
        </p:nvSpPr>
        <p:spPr>
          <a:xfrm>
            <a:off x="149087" y="854075"/>
            <a:ext cx="5377069" cy="854075"/>
          </a:xfrm>
        </p:spPr>
        <p:txBody>
          <a:bodyPr>
            <a:normAutofit/>
          </a:bodyPr>
          <a:lstStyle/>
          <a:p>
            <a:pPr marL="0" indent="0">
              <a:buNone/>
            </a:pPr>
            <a:r>
              <a:rPr lang="en-US" sz="3600" dirty="0">
                <a:solidFill>
                  <a:srgbClr val="0070C0"/>
                </a:solidFill>
                <a:latin typeface="Times New Roman" panose="02020603050405020304" pitchFamily="18" charset="0"/>
                <a:cs typeface="Times New Roman" panose="02020603050405020304" pitchFamily="18" charset="0"/>
              </a:rPr>
              <a:t>1. HIV/AIDS là </a:t>
            </a:r>
            <a:r>
              <a:rPr lang="en-US" sz="3600" dirty="0" err="1">
                <a:solidFill>
                  <a:srgbClr val="0070C0"/>
                </a:solidFill>
                <a:latin typeface="Times New Roman" panose="02020603050405020304" pitchFamily="18" charset="0"/>
                <a:cs typeface="Times New Roman" panose="02020603050405020304" pitchFamily="18" charset="0"/>
              </a:rPr>
              <a:t>gi</a:t>
            </a:r>
            <a:r>
              <a:rPr lang="en-US" sz="3600" dirty="0">
                <a:solidFill>
                  <a:srgbClr val="0070C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AD607347-A9B6-4CE2-925C-D8CF2C14309A}"/>
              </a:ext>
            </a:extLst>
          </p:cNvPr>
          <p:cNvSpPr txBox="1"/>
          <p:nvPr/>
        </p:nvSpPr>
        <p:spPr>
          <a:xfrm>
            <a:off x="651013" y="1415762"/>
            <a:ext cx="10048460" cy="584775"/>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Học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hãy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quan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sát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hình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ảnh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các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thông</a:t>
            </a:r>
            <a:r>
              <a:rPr lang="en-US" sz="3200" b="1" dirty="0">
                <a:solidFill>
                  <a:srgbClr val="002060"/>
                </a:solidFill>
                <a:latin typeface="Times New Roman" panose="02020603050405020304" pitchFamily="18" charset="0"/>
                <a:cs typeface="Times New Roman" panose="02020603050405020304" pitchFamily="18" charset="0"/>
              </a:rPr>
              <a:t> tin </a:t>
            </a:r>
            <a:r>
              <a:rPr lang="en-US" sz="3200" b="1" dirty="0" err="1">
                <a:solidFill>
                  <a:srgbClr val="002060"/>
                </a:solidFill>
                <a:latin typeface="Times New Roman" panose="02020603050405020304" pitchFamily="18" charset="0"/>
                <a:cs typeface="Times New Roman" panose="02020603050405020304" pitchFamily="18" charset="0"/>
              </a:rPr>
              <a:t>sau</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9602E807-6333-45C8-A046-C50567E16643}"/>
              </a:ext>
            </a:extLst>
          </p:cNvPr>
          <p:cNvPicPr>
            <a:picLocks noChangeAspect="1"/>
          </p:cNvPicPr>
          <p:nvPr/>
        </p:nvPicPr>
        <p:blipFill>
          <a:blip r:embed="rId2"/>
          <a:stretch>
            <a:fillRect/>
          </a:stretch>
        </p:blipFill>
        <p:spPr>
          <a:xfrm>
            <a:off x="651013" y="2562224"/>
            <a:ext cx="5678971" cy="3407383"/>
          </a:xfrm>
          <a:prstGeom prst="rect">
            <a:avLst/>
          </a:prstGeom>
        </p:spPr>
      </p:pic>
      <p:pic>
        <p:nvPicPr>
          <p:cNvPr id="9" name="Picture 8">
            <a:extLst>
              <a:ext uri="{FF2B5EF4-FFF2-40B4-BE49-F238E27FC236}">
                <a16:creationId xmlns:a16="http://schemas.microsoft.com/office/drawing/2014/main" id="{BF85819A-E730-4923-AADE-7A630957A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2835" y="2531082"/>
            <a:ext cx="4928152" cy="3438525"/>
          </a:xfrm>
          <a:prstGeom prst="rect">
            <a:avLst/>
          </a:prstGeom>
        </p:spPr>
      </p:pic>
    </p:spTree>
    <p:extLst>
      <p:ext uri="{BB962C8B-B14F-4D97-AF65-F5344CB8AC3E}">
        <p14:creationId xmlns:p14="http://schemas.microsoft.com/office/powerpoint/2010/main" val="39603446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1898BE-D910-43EE-B0F8-961FDE289730}"/>
              </a:ext>
            </a:extLst>
          </p:cNvPr>
          <p:cNvSpPr txBox="1"/>
          <p:nvPr/>
        </p:nvSpPr>
        <p:spPr>
          <a:xfrm>
            <a:off x="477079" y="632794"/>
            <a:ext cx="11436626" cy="5262979"/>
          </a:xfrm>
          <a:prstGeom prst="rect">
            <a:avLst/>
          </a:prstGeom>
          <a:noFill/>
        </p:spPr>
        <p:txBody>
          <a:bodyPr wrap="square">
            <a:spAutoFit/>
          </a:bodyPr>
          <a:lstStyle/>
          <a:p>
            <a:pPr algn="just"/>
            <a:r>
              <a:rPr lang="vi-VN" sz="2800" b="1" dirty="0">
                <a:solidFill>
                  <a:srgbClr val="FF0000"/>
                </a:solidFill>
                <a:latin typeface="+mj-lt"/>
              </a:rPr>
              <a:t>HIV</a:t>
            </a:r>
            <a:r>
              <a:rPr lang="vi-VN" sz="2800" dirty="0">
                <a:latin typeface="+mj-lt"/>
              </a:rPr>
              <a:t> là loại virus gây ra hội chứng suy giảm miễn dịch mắc phải ở người. HIV có thể lây truyền qua quan hệ tình dục, qua đường máu hoặc truyền từ mẹ sang con trong thời kỳ mang thai, sinh đẻ và cho con bú. Khi xâm nhập vào cơ thể con người, HIV tìm cách tấn công vào bạch cầu gây tàn phá hệ miễn dịch làm cho cơ thể không còn khả năng chống lại các tác nhân gây bệnh dẫn đến chết người.</a:t>
            </a:r>
          </a:p>
          <a:p>
            <a:pPr algn="just"/>
            <a:endParaRPr lang="vi-VN" sz="2800" dirty="0">
              <a:latin typeface="+mj-lt"/>
            </a:endParaRPr>
          </a:p>
          <a:p>
            <a:pPr algn="just"/>
            <a:r>
              <a:rPr lang="vi-VN" sz="2800" b="1" dirty="0">
                <a:solidFill>
                  <a:srgbClr val="FF0000"/>
                </a:solidFill>
                <a:latin typeface="+mj-lt"/>
              </a:rPr>
              <a:t>AIDS</a:t>
            </a:r>
            <a:r>
              <a:rPr lang="vi-VN" sz="2800" dirty="0">
                <a:latin typeface="+mj-lt"/>
              </a:rPr>
              <a:t> là giai đoạn cuối cùng của quá trình nhiễm HIV được thể hiện bởi các bệnh nhiễm trùng cơ hội, ung thư và các bệnh liên quan đến rối loạn miễn dịch dẫn đến tử vong. Thời gian từ khi nhiễm HIV đến biến chuyển thành bệnh AIDS tùy thuộc vào hành vi và đáp ứng miễn dịch của từng người nhưng tựu chung lại trong khoảng thời gian trung bình là 5 năm.</a:t>
            </a:r>
            <a:endParaRPr lang="en-US" sz="2800" dirty="0">
              <a:latin typeface="+mj-lt"/>
            </a:endParaRPr>
          </a:p>
        </p:txBody>
      </p:sp>
    </p:spTree>
    <p:extLst>
      <p:ext uri="{BB962C8B-B14F-4D97-AF65-F5344CB8AC3E}">
        <p14:creationId xmlns:p14="http://schemas.microsoft.com/office/powerpoint/2010/main" val="413280927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3FB6E7-3B59-4F3E-86C6-03C86A2FCF2B}"/>
              </a:ext>
            </a:extLst>
          </p:cNvPr>
          <p:cNvSpPr txBox="1"/>
          <p:nvPr/>
        </p:nvSpPr>
        <p:spPr>
          <a:xfrm>
            <a:off x="278296" y="239190"/>
            <a:ext cx="11635408" cy="6370975"/>
          </a:xfrm>
          <a:prstGeom prst="rect">
            <a:avLst/>
          </a:prstGeom>
          <a:noFill/>
        </p:spPr>
        <p:txBody>
          <a:bodyPr wrap="square">
            <a:spAutoFit/>
          </a:bodyPr>
          <a:lstStyle/>
          <a:p>
            <a:pPr algn="just"/>
            <a:r>
              <a:rPr lang="en-US" sz="2400" b="1" dirty="0" err="1">
                <a:solidFill>
                  <a:srgbClr val="FF0000"/>
                </a:solidFill>
                <a:latin typeface="Times New Roman" panose="02020603050405020304" pitchFamily="18" charset="0"/>
                <a:cs typeface="Times New Roman" panose="02020603050405020304" pitchFamily="18" charset="0"/>
              </a:rPr>
              <a:t>Biểu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HIV </a:t>
            </a:r>
            <a:r>
              <a:rPr lang="en-US" sz="2400" b="1" dirty="0" err="1">
                <a:solidFill>
                  <a:srgbClr val="FF0000"/>
                </a:solidFill>
                <a:latin typeface="Times New Roman" panose="02020603050405020304" pitchFamily="18" charset="0"/>
                <a:cs typeface="Times New Roman" panose="02020603050405020304" pitchFamily="18" charset="0"/>
              </a:rPr>
              <a:t>theo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từng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đoạn</a:t>
            </a:r>
            <a:r>
              <a:rPr lang="en-US" sz="2400" b="1" dirty="0">
                <a:solidFill>
                  <a:srgbClr val="FF0000"/>
                </a:solidFill>
                <a:latin typeface="Times New Roman" panose="02020603050405020304" pitchFamily="18" charset="0"/>
                <a:cs typeface="Times New Roman" panose="02020603050405020304" pitchFamily="18" charset="0"/>
              </a:rPr>
              <a:t>:</a:t>
            </a:r>
          </a:p>
          <a:p>
            <a:pPr algn="just"/>
            <a:r>
              <a:rPr lang="vi-VN" sz="2400" b="1" dirty="0">
                <a:solidFill>
                  <a:srgbClr val="0070C0"/>
                </a:solidFill>
                <a:latin typeface="Times New Roman" panose="02020603050405020304" pitchFamily="18" charset="0"/>
                <a:cs typeface="Times New Roman" panose="02020603050405020304" pitchFamily="18" charset="0"/>
              </a:rPr>
              <a:t>1. Giai đoạn cấp tính</a:t>
            </a:r>
          </a:p>
          <a:p>
            <a:pPr algn="just"/>
            <a:r>
              <a:rPr lang="vi-VN" sz="2400" dirty="0">
                <a:latin typeface="Times New Roman" panose="02020603050405020304" pitchFamily="18" charset="0"/>
                <a:cs typeface="Times New Roman" panose="02020603050405020304" pitchFamily="18" charset="0"/>
              </a:rPr>
              <a:t>Ở giai đoạn đầu của HIV, người bệnh có thể gặp các triệu chứng giống như cảm cúm, có thể là sốt nhẹ, khoảng 37,5 - 38,5 độ C ngay sau khi bị nhiễm.</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Triệu chứng này thường kéo dài khoảng một tháng. Ngoài ra, người bệnh cũng có thể bị sốt, đau đầu, suy nhược, sưng hạch đặc biệt ở cổ và bẹn sau khi nhiễm từ 2 - 4 tuần.</a:t>
            </a:r>
            <a:endParaRPr lang="en-US" sz="2400" dirty="0">
              <a:latin typeface="Times New Roman" panose="02020603050405020304" pitchFamily="18" charset="0"/>
              <a:cs typeface="Times New Roman" panose="02020603050405020304" pitchFamily="18" charset="0"/>
            </a:endParaRPr>
          </a:p>
          <a:p>
            <a:pPr algn="just"/>
            <a:r>
              <a:rPr lang="vi-VN" sz="2400" b="1" dirty="0">
                <a:solidFill>
                  <a:srgbClr val="0070C0"/>
                </a:solidFill>
                <a:latin typeface="Times New Roman" panose="02020603050405020304" pitchFamily="18" charset="0"/>
                <a:cs typeface="Times New Roman" panose="02020603050405020304" pitchFamily="18" charset="0"/>
              </a:rPr>
              <a:t>2. Giai đoạn không có triệu chứng</a:t>
            </a:r>
          </a:p>
          <a:p>
            <a:pPr algn="just"/>
            <a:r>
              <a:rPr lang="vi-VN" sz="2400" dirty="0">
                <a:latin typeface="Times New Roman" panose="02020603050405020304" pitchFamily="18" charset="0"/>
                <a:cs typeface="Times New Roman" panose="02020603050405020304" pitchFamily="18" charset="0"/>
              </a:rPr>
              <a:t>Ở giai đoạn này, người sống chung với HIV có thể không xuất hiện bất cứ triệu chứng nào. Lúc này, bạch cầu chỉ bị tiêu diệt một số lượng nhỏ không đáng kể. Nhưng thực chất, virus HIV vẫn tiếp tục phát triển mạnh mẽ. </a:t>
            </a:r>
            <a:endParaRPr lang="en-US" sz="2400" dirty="0">
              <a:latin typeface="Times New Roman" panose="02020603050405020304" pitchFamily="18" charset="0"/>
              <a:cs typeface="Times New Roman" panose="02020603050405020304" pitchFamily="18" charset="0"/>
            </a:endParaRPr>
          </a:p>
          <a:p>
            <a:pPr algn="just"/>
            <a:r>
              <a:rPr lang="vi-VN" sz="2400" b="1" dirty="0">
                <a:solidFill>
                  <a:srgbClr val="0070C0"/>
                </a:solidFill>
                <a:latin typeface="Times New Roman" panose="02020603050405020304" pitchFamily="18" charset="0"/>
                <a:cs typeface="Times New Roman" panose="02020603050405020304" pitchFamily="18" charset="0"/>
              </a:rPr>
              <a:t>3. Giai đoạn có triệu chứng nhẹ</a:t>
            </a:r>
          </a:p>
          <a:p>
            <a:pPr algn="just"/>
            <a:r>
              <a:rPr lang="vi-VN" sz="2400" dirty="0">
                <a:latin typeface="Times New Roman" panose="02020603050405020304" pitchFamily="18" charset="0"/>
                <a:cs typeface="Times New Roman" panose="02020603050405020304" pitchFamily="18" charset="0"/>
              </a:rPr>
              <a:t>Người bệnh có thể gặp các triệu chứng như: Sút cân nhẹ; loét miệng; phát ban sẩn ngứa; nhiễm khuẩn đường hô hấp trên tái phát, ví dụ như viêm xoang hoặc viêm tai tái diễn. Đây còn gọi là giai đoạn cận AIDS.</a:t>
            </a:r>
            <a:endParaRPr lang="en-US" sz="2400" dirty="0">
              <a:latin typeface="Times New Roman" panose="02020603050405020304" pitchFamily="18" charset="0"/>
              <a:cs typeface="Times New Roman" panose="02020603050405020304" pitchFamily="18" charset="0"/>
            </a:endParaRPr>
          </a:p>
          <a:p>
            <a:pPr algn="just"/>
            <a:r>
              <a:rPr lang="vi-VN" sz="2400" b="1" dirty="0">
                <a:solidFill>
                  <a:srgbClr val="0070C0"/>
                </a:solidFill>
                <a:latin typeface="Times New Roman" panose="02020603050405020304" pitchFamily="18" charset="0"/>
                <a:cs typeface="Times New Roman" panose="02020603050405020304" pitchFamily="18" charset="0"/>
              </a:rPr>
              <a:t>4. Giai đoạn tiến triển nặng</a:t>
            </a:r>
          </a:p>
          <a:p>
            <a:pPr algn="just"/>
            <a:r>
              <a:rPr lang="vi-VN" sz="2400" dirty="0">
                <a:latin typeface="Times New Roman" panose="02020603050405020304" pitchFamily="18" charset="0"/>
                <a:cs typeface="Times New Roman" panose="02020603050405020304" pitchFamily="18" charset="0"/>
              </a:rPr>
              <a:t>Giai đoạn này còn gọi là AIDS. Đây là giai đoạn cuối cùng của nhiễm HIV và cũng là kết thúc bi thảm khó tránh khỏi ở những người bệnh.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25202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230FE9-437B-4229-9E57-F36FB522AA44}"/>
              </a:ext>
            </a:extLst>
          </p:cNvPr>
          <p:cNvPicPr>
            <a:picLocks noChangeAspect="1"/>
          </p:cNvPicPr>
          <p:nvPr/>
        </p:nvPicPr>
        <p:blipFill>
          <a:blip r:embed="rId2"/>
          <a:stretch>
            <a:fillRect/>
          </a:stretch>
        </p:blipFill>
        <p:spPr>
          <a:xfrm>
            <a:off x="1258957" y="159026"/>
            <a:ext cx="9833113" cy="6533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2630011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4A9EAC-4597-461D-BDBA-ADC3D22D4C0E}"/>
              </a:ext>
            </a:extLst>
          </p:cNvPr>
          <p:cNvPicPr>
            <a:picLocks noChangeAspect="1"/>
          </p:cNvPicPr>
          <p:nvPr/>
        </p:nvPicPr>
        <p:blipFill>
          <a:blip r:embed="rId2"/>
          <a:stretch>
            <a:fillRect/>
          </a:stretch>
        </p:blipFill>
        <p:spPr>
          <a:xfrm>
            <a:off x="675861" y="199981"/>
            <a:ext cx="11025809" cy="6267080"/>
          </a:xfrm>
          <a:prstGeom prst="rect">
            <a:avLst/>
          </a:prstGeom>
        </p:spPr>
      </p:pic>
    </p:spTree>
    <p:extLst>
      <p:ext uri="{BB962C8B-B14F-4D97-AF65-F5344CB8AC3E}">
        <p14:creationId xmlns:p14="http://schemas.microsoft.com/office/powerpoint/2010/main" val="60079224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F47FC3-729B-45C2-9F69-42659E8725DC}"/>
              </a:ext>
            </a:extLst>
          </p:cNvPr>
          <p:cNvSpPr txBox="1"/>
          <p:nvPr/>
        </p:nvSpPr>
        <p:spPr>
          <a:xfrm>
            <a:off x="258417" y="428178"/>
            <a:ext cx="11675165" cy="60016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3200" b="1" dirty="0">
                <a:solidFill>
                  <a:srgbClr val="FF0000"/>
                </a:solidFill>
                <a:latin typeface="+mj-lt"/>
              </a:rPr>
              <a:t>Để hạn chế tối đa nguy cơ lây nhiễm HIV/ AIDS, mỗi chúng ta nên:</a:t>
            </a:r>
          </a:p>
          <a:p>
            <a:pPr algn="just"/>
            <a:endParaRPr lang="vi-VN" sz="3200" b="1" dirty="0">
              <a:solidFill>
                <a:srgbClr val="FF0000"/>
              </a:solidFill>
              <a:latin typeface="+mj-lt"/>
            </a:endParaRPr>
          </a:p>
          <a:p>
            <a:pPr algn="just"/>
            <a:r>
              <a:rPr lang="vi-VN" sz="3200" dirty="0">
                <a:latin typeface="+mj-lt"/>
              </a:rPr>
              <a:t>Không dùng chung kim, ống chích, dụng cụ châm chích, rạch da, nếu chưa được khử trùng đúng cách,</a:t>
            </a:r>
          </a:p>
          <a:p>
            <a:pPr algn="just"/>
            <a:r>
              <a:rPr lang="vi-VN" sz="3200" dirty="0">
                <a:latin typeface="+mj-lt"/>
              </a:rPr>
              <a:t>Chỉ nên truyền máu đã được kiểm tra HIV (ngành y tế chịu trách nhiệm),</a:t>
            </a:r>
          </a:p>
          <a:p>
            <a:pPr algn="just"/>
            <a:r>
              <a:rPr lang="vi-VN" sz="3200" dirty="0">
                <a:latin typeface="+mj-lt"/>
              </a:rPr>
              <a:t>Không quan hệ bừa bãi tình dục với người mãi dâm, đồng tình luyến ái hoặc quan hệ nhiều bạn tình. Nên chung thủy một vợ một chồng,</a:t>
            </a:r>
          </a:p>
          <a:p>
            <a:pPr algn="just"/>
            <a:r>
              <a:rPr lang="vi-VN" sz="3200" dirty="0">
                <a:latin typeface="+mj-lt"/>
              </a:rPr>
              <a:t>Sử dụng bao cao su đúng cách để ngăn ngừa bệnh AIDS lây qua đường tình dục,</a:t>
            </a:r>
          </a:p>
          <a:p>
            <a:pPr algn="just"/>
            <a:r>
              <a:rPr lang="vi-VN" sz="3200" dirty="0">
                <a:latin typeface="+mj-lt"/>
              </a:rPr>
              <a:t>Phụ nữ nhiễm HIV không nên có thai.</a:t>
            </a:r>
            <a:endParaRPr lang="en-US" sz="3200" dirty="0">
              <a:latin typeface="+mj-lt"/>
            </a:endParaRPr>
          </a:p>
        </p:txBody>
      </p:sp>
    </p:spTree>
    <p:extLst>
      <p:ext uri="{BB962C8B-B14F-4D97-AF65-F5344CB8AC3E}">
        <p14:creationId xmlns:p14="http://schemas.microsoft.com/office/powerpoint/2010/main" val="288548366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1130</Words>
  <Application>Microsoft Office PowerPoint</Application>
  <PresentationFormat>Widescreen</PresentationFormat>
  <Paragraphs>73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TIẾT 22 – BÀI 14</vt:lpstr>
      <vt:lpstr>TIẾT 22 – BÀI 14</vt:lpstr>
      <vt:lpstr>I./ ĐẶT VẤN ĐỀ</vt:lpstr>
      <vt:lpstr>I./ NỘI DUNG BÀI HỌC</vt:lpstr>
      <vt:lpstr>PowerPoint Presentation</vt:lpstr>
      <vt:lpstr>PowerPoint Presentation</vt:lpstr>
      <vt:lpstr>PowerPoint Presentation</vt:lpstr>
      <vt:lpstr>PowerPoint Presentation</vt:lpstr>
      <vt:lpstr>PowerPoint Presentation</vt:lpstr>
      <vt:lpstr>I./ NỘI DUNG BÀI HỌC</vt:lpstr>
      <vt:lpstr>I./ NỘI DUNG BÀI HỌC</vt:lpstr>
      <vt:lpstr>PowerPoint Presentation</vt:lpstr>
      <vt:lpstr>I./ NỘI DUNG BÀI HỌC</vt:lpstr>
      <vt:lpstr>I./ NỘI DUNG BÀI HỌC</vt:lpstr>
      <vt:lpstr>PowerPoint Presentation</vt:lpstr>
      <vt:lpstr>I./ NỘI DUNG BÀI HỌC</vt:lpstr>
      <vt:lpstr>I./ NỘI DUNG BÀI HỌC</vt:lpstr>
      <vt:lpstr>III./ LUYỆN TẬP</vt:lpstr>
      <vt:lpstr>HƯỚNG DẪN VỀ NHÀ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TIẾT 21 – BÀI 13</dc:title>
  <dc:creator>Lê  Trọng Tâm</dc:creator>
  <cp:lastModifiedBy>Lê  Trọng Tâm</cp:lastModifiedBy>
  <cp:revision>2</cp:revision>
  <dcterms:created xsi:type="dcterms:W3CDTF">2022-02-04T01:40:41Z</dcterms:created>
  <dcterms:modified xsi:type="dcterms:W3CDTF">2022-02-13T15:46:37Z</dcterms:modified>
</cp:coreProperties>
</file>